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65" r:id="rId2"/>
    <p:sldId id="284" r:id="rId3"/>
    <p:sldId id="266" r:id="rId4"/>
    <p:sldId id="267" r:id="rId5"/>
    <p:sldId id="268" r:id="rId6"/>
    <p:sldId id="269" r:id="rId7"/>
    <p:sldId id="270" r:id="rId8"/>
    <p:sldId id="271" r:id="rId9"/>
    <p:sldId id="272" r:id="rId10"/>
    <p:sldId id="273" r:id="rId11"/>
    <p:sldId id="274" r:id="rId12"/>
    <p:sldId id="275" r:id="rId13"/>
    <p:sldId id="276" r:id="rId14"/>
    <p:sldId id="277" r:id="rId15"/>
    <p:sldId id="278" r:id="rId16"/>
    <p:sldId id="279" r:id="rId17"/>
    <p:sldId id="280" r:id="rId18"/>
    <p:sldId id="281" r:id="rId19"/>
    <p:sldId id="283" r:id="rId20"/>
    <p:sldId id="282"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3" d="100"/>
          <a:sy n="63" d="100"/>
        </p:scale>
        <p:origin x="1380"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07F959-836F-493E-BF19-32DDDE97856A}" type="datetimeFigureOut">
              <a:rPr lang="en-IN" smtClean="0"/>
              <a:t>16-07-2022</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C8940D-845F-4E36-B373-CBB7D1FD5AE2}" type="slidenum">
              <a:rPr lang="en-IN" smtClean="0"/>
              <a:t>‹#›</a:t>
            </a:fld>
            <a:endParaRPr lang="en-IN"/>
          </a:p>
        </p:txBody>
      </p:sp>
    </p:spTree>
    <p:extLst>
      <p:ext uri="{BB962C8B-B14F-4D97-AF65-F5344CB8AC3E}">
        <p14:creationId xmlns:p14="http://schemas.microsoft.com/office/powerpoint/2010/main" val="19211038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CDC8940D-845F-4E36-B373-CBB7D1FD5AE2}" type="slidenum">
              <a:rPr lang="en-IN" smtClean="0"/>
              <a:t>8</a:t>
            </a:fld>
            <a:endParaRPr lang="en-IN"/>
          </a:p>
        </p:txBody>
      </p:sp>
    </p:spTree>
    <p:extLst>
      <p:ext uri="{BB962C8B-B14F-4D97-AF65-F5344CB8AC3E}">
        <p14:creationId xmlns:p14="http://schemas.microsoft.com/office/powerpoint/2010/main" val="118137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DBE6E4A-5637-47B2-9D02-20C684FE5100}"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0D8991-1A12-496C-A992-DC771E449228}"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1FFA19-13CA-40B8-9BE8-B2EC2C6B0674}"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0BF9FEE-D509-455A-A7D1-956C8F387895}" type="datetime1">
              <a:rPr lang="en-US" smtClean="0"/>
              <a:t>7/16/2022</a:t>
            </a:fld>
            <a:endParaRPr lang="en-US"/>
          </a:p>
        </p:txBody>
      </p:sp>
      <p:sp>
        <p:nvSpPr>
          <p:cNvPr id="6" name="Footer Placeholder 5"/>
          <p:cNvSpPr>
            <a:spLocks noGrp="1"/>
          </p:cNvSpPr>
          <p:nvPr>
            <p:ph type="ftr" sz="quarter" idx="11"/>
          </p:nvPr>
        </p:nvSpPr>
        <p:spPr/>
        <p:txBody>
          <a:bodyPr/>
          <a:lstStyle/>
          <a:p>
            <a:r>
              <a:rPr lang="en-US"/>
              <a:t>DEPARTMENT OF CHEMISTRY                                        SGGSJ GC PAONTA SAHIB</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1689BD8-2991-4238-8846-7E0A59928967}" type="datetime1">
              <a:rPr lang="en-US" smtClean="0"/>
              <a:t>7/16/2022</a:t>
            </a:fld>
            <a:endParaRPr lang="en-US"/>
          </a:p>
        </p:txBody>
      </p:sp>
      <p:sp>
        <p:nvSpPr>
          <p:cNvPr id="8" name="Footer Placeholder 7"/>
          <p:cNvSpPr>
            <a:spLocks noGrp="1"/>
          </p:cNvSpPr>
          <p:nvPr>
            <p:ph type="ftr" sz="quarter" idx="11"/>
          </p:nvPr>
        </p:nvSpPr>
        <p:spPr/>
        <p:txBody>
          <a:bodyPr/>
          <a:lstStyle/>
          <a:p>
            <a:r>
              <a:rPr lang="en-US"/>
              <a:t>DEPARTMENT OF CHEMISTRY                                        SGGSJ GC PAONTA SAHIB</a:t>
            </a:r>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558ED04-82C4-4DED-AC4A-8D5AE0B3F4F4}" type="datetime1">
              <a:rPr lang="en-US" smtClean="0"/>
              <a:t>7/16/2022</a:t>
            </a:fld>
            <a:endParaRPr lang="en-US"/>
          </a:p>
        </p:txBody>
      </p:sp>
      <p:sp>
        <p:nvSpPr>
          <p:cNvPr id="4" name="Footer Placeholder 3"/>
          <p:cNvSpPr>
            <a:spLocks noGrp="1"/>
          </p:cNvSpPr>
          <p:nvPr>
            <p:ph type="ftr" sz="quarter" idx="11"/>
          </p:nvPr>
        </p:nvSpPr>
        <p:spPr/>
        <p:txBody>
          <a:bodyPr/>
          <a:lstStyle/>
          <a:p>
            <a:r>
              <a:rPr lang="en-US"/>
              <a:t>DEPARTMENT OF CHEMISTRY                                        SGGSJ GC PAONTA SAHIB</a:t>
            </a:r>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7A76EE-E0E2-48B5-AC29-35137921EB5B}" type="datetime1">
              <a:rPr lang="en-US" smtClean="0"/>
              <a:t>7/16/2022</a:t>
            </a:fld>
            <a:endParaRPr lang="en-US"/>
          </a:p>
        </p:txBody>
      </p:sp>
      <p:sp>
        <p:nvSpPr>
          <p:cNvPr id="3" name="Footer Placeholder 2"/>
          <p:cNvSpPr>
            <a:spLocks noGrp="1"/>
          </p:cNvSpPr>
          <p:nvPr>
            <p:ph type="ftr" sz="quarter" idx="11"/>
          </p:nvPr>
        </p:nvSpPr>
        <p:spPr/>
        <p:txBody>
          <a:bodyPr/>
          <a:lstStyle>
            <a:lvl1pPr>
              <a:defRPr/>
            </a:lvl1pPr>
          </a:lstStyle>
          <a:p>
            <a:r>
              <a:rPr lang="en-US"/>
              <a:t>DEPARTMENT OF CHEMISTRY                                        SGGSJ GC PAONTA SAHIB</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
        <p:nvSpPr>
          <p:cNvPr id="5" name="TextBox 4">
            <a:extLst>
              <a:ext uri="{FF2B5EF4-FFF2-40B4-BE49-F238E27FC236}">
                <a16:creationId xmlns:a16="http://schemas.microsoft.com/office/drawing/2014/main" id="{339E942A-5B16-4A1B-AEEC-7AB73BE682D6}"/>
              </a:ext>
            </a:extLst>
          </p:cNvPr>
          <p:cNvSpPr txBox="1"/>
          <p:nvPr userDrawn="1"/>
        </p:nvSpPr>
        <p:spPr>
          <a:xfrm rot="1803810">
            <a:off x="3307081" y="2745880"/>
            <a:ext cx="3779519" cy="646331"/>
          </a:xfrm>
          <a:prstGeom prst="rect">
            <a:avLst/>
          </a:prstGeom>
          <a:noFill/>
        </p:spPr>
        <p:txBody>
          <a:bodyPr wrap="square" rtlCol="0">
            <a:spAutoFit/>
          </a:bodyPr>
          <a:lstStyle/>
          <a:p>
            <a:r>
              <a:rPr lang="en-US" sz="3600" dirty="0">
                <a:solidFill>
                  <a:schemeClr val="bg1">
                    <a:lumMod val="75000"/>
                  </a:schemeClr>
                </a:solidFill>
              </a:rPr>
              <a:t> CHEMISTRY DEPTT</a:t>
            </a:r>
            <a:endParaRPr lang="en-IN" sz="3600" dirty="0">
              <a:solidFill>
                <a:schemeClr val="bg1">
                  <a:lumMod val="75000"/>
                </a:scheme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4D881FC-C97B-454E-B7DE-DFAB4C13DD1D}" type="datetime1">
              <a:rPr lang="en-US" smtClean="0"/>
              <a:t>7/16/2022</a:t>
            </a:fld>
            <a:endParaRPr lang="en-US"/>
          </a:p>
        </p:txBody>
      </p:sp>
      <p:sp>
        <p:nvSpPr>
          <p:cNvPr id="6" name="Footer Placeholder 5"/>
          <p:cNvSpPr>
            <a:spLocks noGrp="1"/>
          </p:cNvSpPr>
          <p:nvPr>
            <p:ph type="ftr" sz="quarter" idx="11"/>
          </p:nvPr>
        </p:nvSpPr>
        <p:spPr/>
        <p:txBody>
          <a:bodyPr/>
          <a:lstStyle/>
          <a:p>
            <a:r>
              <a:rPr lang="en-US"/>
              <a:t>DEPARTMENT OF CHEMISTRY                                        SGGSJ GC PAONTA SAHIB</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F8F8F1E-A63B-4D5F-BC88-72796AABED41}" type="datetime1">
              <a:rPr lang="en-US" smtClean="0"/>
              <a:t>7/16/2022</a:t>
            </a:fld>
            <a:endParaRPr lang="en-US"/>
          </a:p>
        </p:txBody>
      </p:sp>
      <p:sp>
        <p:nvSpPr>
          <p:cNvPr id="6" name="Footer Placeholder 5"/>
          <p:cNvSpPr>
            <a:spLocks noGrp="1"/>
          </p:cNvSpPr>
          <p:nvPr>
            <p:ph type="ftr" sz="quarter" idx="11"/>
          </p:nvPr>
        </p:nvSpPr>
        <p:spPr/>
        <p:txBody>
          <a:bodyPr/>
          <a:lstStyle/>
          <a:p>
            <a:r>
              <a:rPr lang="en-US"/>
              <a:t>DEPARTMENT OF CHEMISTRY                                        SGGSJ GC PAONTA SAHIB</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6F45D8-E984-4820-83B0-CE6C4558AC33}"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84A2665-8278-4CE0-ACA4-9DA85CC0B9F2}"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GC PAONTA SAHIB</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A02998-A916-4E82-BFF2-3D6A9CCCDD0A}" type="datetime1">
              <a:rPr lang="en-US" smtClean="0"/>
              <a:t>7/16/2022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DEPARTMENT OF CHEMISTRY                                        SGGSJ GC PAONTA SAHIB</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62200" y="-110835"/>
            <a:ext cx="5105400" cy="461665"/>
          </a:xfrm>
          <a:prstGeom prst="rect">
            <a:avLst/>
          </a:prstGeom>
        </p:spPr>
        <p:txBody>
          <a:bodyPr wrap="square">
            <a:spAutoFit/>
          </a:bodyPr>
          <a:lstStyle/>
          <a:p>
            <a:pPr algn="ctr"/>
            <a:r>
              <a:rPr lang="en-IN" sz="2400" b="1" dirty="0">
                <a:solidFill>
                  <a:srgbClr val="FF0000"/>
                </a:solidFill>
              </a:rPr>
              <a:t>SYLLABUS: CHEM 101TH; SECTION-C</a:t>
            </a:r>
            <a:endParaRPr lang="en-IN" sz="2400" dirty="0">
              <a:solidFill>
                <a:srgbClr val="FF0000"/>
              </a:solidFill>
            </a:endParaRPr>
          </a:p>
        </p:txBody>
      </p:sp>
      <p:sp>
        <p:nvSpPr>
          <p:cNvPr id="3" name="Rectangle 2"/>
          <p:cNvSpPr/>
          <p:nvPr/>
        </p:nvSpPr>
        <p:spPr>
          <a:xfrm>
            <a:off x="0" y="263005"/>
            <a:ext cx="9144000" cy="3411190"/>
          </a:xfrm>
          <a:prstGeom prst="rect">
            <a:avLst/>
          </a:prstGeom>
        </p:spPr>
        <p:txBody>
          <a:bodyPr wrap="square">
            <a:spAutoFit/>
          </a:bodyPr>
          <a:lstStyle/>
          <a:p>
            <a:pPr algn="just">
              <a:lnSpc>
                <a:spcPct val="150000"/>
              </a:lnSpc>
              <a:spcBef>
                <a:spcPts val="600"/>
              </a:spcBef>
              <a:spcAft>
                <a:spcPts val="600"/>
              </a:spcAft>
            </a:pPr>
            <a:r>
              <a:rPr lang="en-IN" b="1" dirty="0">
                <a:latin typeface="Arial" pitchFamily="34" charset="0"/>
                <a:cs typeface="Arial" pitchFamily="34" charset="0"/>
              </a:rPr>
              <a:t>Fundamentals of Organic Chemistry</a:t>
            </a:r>
            <a:endParaRPr lang="en-IN" dirty="0">
              <a:latin typeface="Arial" pitchFamily="34" charset="0"/>
              <a:cs typeface="Arial" pitchFamily="34" charset="0"/>
            </a:endParaRPr>
          </a:p>
          <a:p>
            <a:pPr algn="just">
              <a:lnSpc>
                <a:spcPct val="150000"/>
              </a:lnSpc>
              <a:spcBef>
                <a:spcPts val="600"/>
              </a:spcBef>
              <a:spcAft>
                <a:spcPts val="600"/>
              </a:spcAft>
            </a:pPr>
            <a:r>
              <a:rPr lang="en-IN" dirty="0">
                <a:latin typeface="Arial" pitchFamily="34" charset="0"/>
                <a:cs typeface="Arial" pitchFamily="34" charset="0"/>
              </a:rPr>
              <a:t>Physical Effects, Electronic Displacements: Inductive Effect, </a:t>
            </a:r>
            <a:r>
              <a:rPr lang="en-IN" dirty="0" err="1">
                <a:latin typeface="Arial" pitchFamily="34" charset="0"/>
                <a:cs typeface="Arial" pitchFamily="34" charset="0"/>
              </a:rPr>
              <a:t>Electromeric</a:t>
            </a:r>
            <a:r>
              <a:rPr lang="en-IN" dirty="0">
                <a:latin typeface="Arial" pitchFamily="34" charset="0"/>
                <a:cs typeface="Arial" pitchFamily="34" charset="0"/>
              </a:rPr>
              <a:t> Effect, Resonance and Hyperconjugation. Cleavage of Bonds: Homolysis and Heterolysis. </a:t>
            </a:r>
          </a:p>
          <a:p>
            <a:pPr algn="just">
              <a:lnSpc>
                <a:spcPct val="150000"/>
              </a:lnSpc>
              <a:spcBef>
                <a:spcPts val="600"/>
              </a:spcBef>
              <a:spcAft>
                <a:spcPts val="600"/>
              </a:spcAft>
            </a:pPr>
            <a:r>
              <a:rPr lang="en-IN" dirty="0">
                <a:latin typeface="Arial" pitchFamily="34" charset="0"/>
                <a:cs typeface="Arial" pitchFamily="34" charset="0"/>
              </a:rPr>
              <a:t>Structure, shape and reactivity of organic molecules: Nucleophiles and electrophiles. Reactive Intermediates: Carbocations, Carbanions and free radicals. </a:t>
            </a:r>
          </a:p>
          <a:p>
            <a:pPr algn="just">
              <a:lnSpc>
                <a:spcPct val="150000"/>
              </a:lnSpc>
              <a:spcBef>
                <a:spcPts val="600"/>
              </a:spcBef>
              <a:spcAft>
                <a:spcPts val="600"/>
              </a:spcAft>
            </a:pPr>
            <a:r>
              <a:rPr lang="en-IN" dirty="0">
                <a:latin typeface="Arial" pitchFamily="34" charset="0"/>
                <a:cs typeface="Arial" pitchFamily="34" charset="0"/>
              </a:rPr>
              <a:t>Strength of organic acids and bases: Comparative study with emphasis on factors affecting </a:t>
            </a:r>
            <a:r>
              <a:rPr lang="en-IN" dirty="0" err="1">
                <a:latin typeface="Arial" pitchFamily="34" charset="0"/>
                <a:cs typeface="Arial" pitchFamily="34" charset="0"/>
              </a:rPr>
              <a:t>pK</a:t>
            </a:r>
            <a:r>
              <a:rPr lang="en-IN" dirty="0">
                <a:latin typeface="Arial" pitchFamily="34" charset="0"/>
                <a:cs typeface="Arial" pitchFamily="34" charset="0"/>
              </a:rPr>
              <a:t> values. Aromaticity: Benzenoids and </a:t>
            </a:r>
            <a:r>
              <a:rPr lang="en-IN" dirty="0" err="1">
                <a:latin typeface="Arial" pitchFamily="34" charset="0"/>
                <a:cs typeface="Arial" pitchFamily="34" charset="0"/>
              </a:rPr>
              <a:t>Hückel’s</a:t>
            </a:r>
            <a:r>
              <a:rPr lang="en-IN" dirty="0">
                <a:latin typeface="Arial" pitchFamily="34" charset="0"/>
                <a:cs typeface="Arial" pitchFamily="34" charset="0"/>
              </a:rPr>
              <a:t> rule.</a:t>
            </a:r>
          </a:p>
        </p:txBody>
      </p:sp>
      <p:sp>
        <p:nvSpPr>
          <p:cNvPr id="4" name="Rectangle 3"/>
          <p:cNvSpPr/>
          <p:nvPr/>
        </p:nvSpPr>
        <p:spPr>
          <a:xfrm>
            <a:off x="-13855" y="3810000"/>
            <a:ext cx="9137073" cy="3154710"/>
          </a:xfrm>
          <a:prstGeom prst="rect">
            <a:avLst/>
          </a:prstGeom>
        </p:spPr>
        <p:txBody>
          <a:bodyPr wrap="square">
            <a:spAutoFit/>
          </a:bodyPr>
          <a:lstStyle/>
          <a:p>
            <a:pPr algn="just">
              <a:lnSpc>
                <a:spcPct val="150000"/>
              </a:lnSpc>
              <a:spcBef>
                <a:spcPts val="600"/>
              </a:spcBef>
              <a:spcAft>
                <a:spcPts val="600"/>
              </a:spcAft>
            </a:pPr>
            <a:r>
              <a:rPr lang="en-IN" b="1" dirty="0">
                <a:latin typeface="Arial" pitchFamily="34" charset="0"/>
                <a:cs typeface="Arial" pitchFamily="34" charset="0"/>
              </a:rPr>
              <a:t>Stereochemistry </a:t>
            </a:r>
            <a:endParaRPr lang="en-IN" dirty="0">
              <a:latin typeface="Arial" pitchFamily="34" charset="0"/>
              <a:cs typeface="Arial" pitchFamily="34" charset="0"/>
            </a:endParaRPr>
          </a:p>
          <a:p>
            <a:pPr algn="just">
              <a:lnSpc>
                <a:spcPct val="150000"/>
              </a:lnSpc>
              <a:spcBef>
                <a:spcPts val="600"/>
              </a:spcBef>
              <a:spcAft>
                <a:spcPts val="600"/>
              </a:spcAft>
            </a:pPr>
            <a:r>
              <a:rPr lang="en-IN" dirty="0">
                <a:latin typeface="Arial" pitchFamily="34" charset="0"/>
                <a:cs typeface="Arial" pitchFamily="34" charset="0"/>
              </a:rPr>
              <a:t>Conformations with respect to ethane, butane and cyclohexane. </a:t>
            </a:r>
            <a:r>
              <a:rPr lang="en-IN" dirty="0" err="1">
                <a:latin typeface="Arial" pitchFamily="34" charset="0"/>
                <a:cs typeface="Arial" pitchFamily="34" charset="0"/>
              </a:rPr>
              <a:t>Interconversion</a:t>
            </a:r>
            <a:r>
              <a:rPr lang="en-IN" dirty="0">
                <a:latin typeface="Arial" pitchFamily="34" charset="0"/>
                <a:cs typeface="Arial" pitchFamily="34" charset="0"/>
              </a:rPr>
              <a:t> of Wedge Formula, Newman, Sawhorse and Fischer projections. Concept of chirality (upto two carbon atoms). Configuration: Geometrical and Optical isomerism; </a:t>
            </a:r>
            <a:r>
              <a:rPr lang="en-IN" dirty="0" err="1">
                <a:latin typeface="Arial" pitchFamily="34" charset="0"/>
                <a:cs typeface="Arial" pitchFamily="34" charset="0"/>
              </a:rPr>
              <a:t>Enantiomerism</a:t>
            </a:r>
            <a:r>
              <a:rPr lang="en-IN" dirty="0">
                <a:latin typeface="Arial" pitchFamily="34" charset="0"/>
                <a:cs typeface="Arial" pitchFamily="34" charset="0"/>
              </a:rPr>
              <a:t>, </a:t>
            </a:r>
            <a:r>
              <a:rPr lang="en-IN" dirty="0" err="1">
                <a:latin typeface="Arial" pitchFamily="34" charset="0"/>
                <a:cs typeface="Arial" pitchFamily="34" charset="0"/>
              </a:rPr>
              <a:t>Diastereomerism</a:t>
            </a:r>
            <a:r>
              <a:rPr lang="en-IN" dirty="0">
                <a:latin typeface="Arial" pitchFamily="34" charset="0"/>
                <a:cs typeface="Arial" pitchFamily="34" charset="0"/>
              </a:rPr>
              <a:t> and </a:t>
            </a:r>
            <a:r>
              <a:rPr lang="en-IN" dirty="0" err="1">
                <a:latin typeface="Arial" pitchFamily="34" charset="0"/>
                <a:cs typeface="Arial" pitchFamily="34" charset="0"/>
              </a:rPr>
              <a:t>Meso</a:t>
            </a:r>
            <a:r>
              <a:rPr lang="en-IN" dirty="0">
                <a:latin typeface="Arial" pitchFamily="34" charset="0"/>
                <a:cs typeface="Arial" pitchFamily="34" charset="0"/>
              </a:rPr>
              <a:t> compounds). </a:t>
            </a:r>
            <a:r>
              <a:rPr lang="en-IN" dirty="0" err="1">
                <a:latin typeface="Arial" pitchFamily="34" charset="0"/>
                <a:cs typeface="Arial" pitchFamily="34" charset="0"/>
              </a:rPr>
              <a:t>Threo</a:t>
            </a:r>
            <a:r>
              <a:rPr lang="en-IN" dirty="0">
                <a:latin typeface="Arial" pitchFamily="34" charset="0"/>
                <a:cs typeface="Arial" pitchFamily="34" charset="0"/>
              </a:rPr>
              <a:t> and </a:t>
            </a:r>
            <a:r>
              <a:rPr lang="en-IN" dirty="0" err="1">
                <a:latin typeface="Arial" pitchFamily="34" charset="0"/>
                <a:cs typeface="Arial" pitchFamily="34" charset="0"/>
              </a:rPr>
              <a:t>erythro</a:t>
            </a:r>
            <a:r>
              <a:rPr lang="en-IN" dirty="0">
                <a:latin typeface="Arial" pitchFamily="34" charset="0"/>
                <a:cs typeface="Arial" pitchFamily="34" charset="0"/>
              </a:rPr>
              <a:t>; D and L; </a:t>
            </a:r>
            <a:r>
              <a:rPr lang="en-IN" dirty="0" err="1">
                <a:latin typeface="Arial" pitchFamily="34" charset="0"/>
                <a:cs typeface="Arial" pitchFamily="34" charset="0"/>
              </a:rPr>
              <a:t>cis</a:t>
            </a:r>
            <a:r>
              <a:rPr lang="en-IN" dirty="0">
                <a:latin typeface="Arial" pitchFamily="34" charset="0"/>
                <a:cs typeface="Arial" pitchFamily="34" charset="0"/>
              </a:rPr>
              <a:t> - trans nomenclature; CIP Rules: R/ S (for upto 2 chiral carbon atoms) and E / Z Nomenclature (for upto two C=C systems).</a:t>
            </a:r>
          </a:p>
        </p:txBody>
      </p:sp>
      <p:sp>
        <p:nvSpPr>
          <p:cNvPr id="5" name="Footer Placeholder 4">
            <a:extLst>
              <a:ext uri="{FF2B5EF4-FFF2-40B4-BE49-F238E27FC236}">
                <a16:creationId xmlns:a16="http://schemas.microsoft.com/office/drawing/2014/main" id="{B09C24F3-D85D-4D3E-B56F-FAA5F45FB5E4}"/>
              </a:ext>
            </a:extLst>
          </p:cNvPr>
          <p:cNvSpPr>
            <a:spLocks noGrp="1"/>
          </p:cNvSpPr>
          <p:nvPr>
            <p:ph type="ftr" sz="quarter" idx="11"/>
          </p:nvPr>
        </p:nvSpPr>
        <p:spPr/>
        <p:txBody>
          <a:bodyPr/>
          <a:lstStyle/>
          <a:p>
            <a:r>
              <a:rPr lang="en-US"/>
              <a:t>DEPARTMENT OF CHEMISTRY                                        SGGSJ GC PAONTA SAHIB</a:t>
            </a:r>
          </a:p>
        </p:txBody>
      </p:sp>
    </p:spTree>
    <p:extLst>
      <p:ext uri="{BB962C8B-B14F-4D97-AF65-F5344CB8AC3E}">
        <p14:creationId xmlns:p14="http://schemas.microsoft.com/office/powerpoint/2010/main" val="693431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2A5BAE-06D2-43B3-B30C-1D3D15A404BA}"/>
              </a:ext>
            </a:extLst>
          </p:cNvPr>
          <p:cNvSpPr txBox="1"/>
          <p:nvPr/>
        </p:nvSpPr>
        <p:spPr>
          <a:xfrm>
            <a:off x="152400" y="2967335"/>
            <a:ext cx="8991600" cy="2246769"/>
          </a:xfrm>
          <a:prstGeom prst="rect">
            <a:avLst/>
          </a:prstGeom>
          <a:noFill/>
        </p:spPr>
        <p:txBody>
          <a:bodyPr wrap="square">
            <a:spAutoFit/>
          </a:bodyPr>
          <a:lstStyle/>
          <a:p>
            <a:r>
              <a:rPr lang="en-IN" sz="2800" dirty="0">
                <a:latin typeface="Arial" pitchFamily="34" charset="0"/>
                <a:cs typeface="Arial" pitchFamily="34" charset="0"/>
              </a:rPr>
              <a:t>Introduction to organic chemistry</a:t>
            </a:r>
          </a:p>
          <a:p>
            <a:endParaRPr lang="en-IN" sz="2800" dirty="0">
              <a:latin typeface="Arial" pitchFamily="34" charset="0"/>
              <a:cs typeface="Arial" pitchFamily="34" charset="0"/>
            </a:endParaRPr>
          </a:p>
          <a:p>
            <a:r>
              <a:rPr lang="en-IN" sz="2800" dirty="0">
                <a:latin typeface="Arial" pitchFamily="34" charset="0"/>
                <a:cs typeface="Arial" pitchFamily="34" charset="0"/>
              </a:rPr>
              <a:t>Physical Effects</a:t>
            </a:r>
          </a:p>
          <a:p>
            <a:endParaRPr lang="en-IN" sz="2800" dirty="0">
              <a:latin typeface="Arial" pitchFamily="34" charset="0"/>
              <a:cs typeface="Arial" pitchFamily="34" charset="0"/>
            </a:endParaRPr>
          </a:p>
          <a:p>
            <a:r>
              <a:rPr lang="en-IN" sz="2800" dirty="0">
                <a:latin typeface="Arial" pitchFamily="34" charset="0"/>
                <a:cs typeface="Arial" pitchFamily="34" charset="0"/>
              </a:rPr>
              <a:t> Electronic Displacements: Inductive Effect, </a:t>
            </a:r>
            <a:endParaRPr lang="en-IN" sz="2800" dirty="0"/>
          </a:p>
        </p:txBody>
      </p:sp>
      <p:sp>
        <p:nvSpPr>
          <p:cNvPr id="8" name="Title 7">
            <a:extLst>
              <a:ext uri="{FF2B5EF4-FFF2-40B4-BE49-F238E27FC236}">
                <a16:creationId xmlns:a16="http://schemas.microsoft.com/office/drawing/2014/main" id="{C827B269-F32E-403F-8789-52408345B380}"/>
              </a:ext>
            </a:extLst>
          </p:cNvPr>
          <p:cNvSpPr>
            <a:spLocks noGrp="1"/>
          </p:cNvSpPr>
          <p:nvPr>
            <p:ph type="title"/>
          </p:nvPr>
        </p:nvSpPr>
        <p:spPr/>
        <p:txBody>
          <a:bodyPr>
            <a:normAutofit fontScale="90000"/>
          </a:bodyPr>
          <a:lstStyle/>
          <a:p>
            <a:r>
              <a:rPr lang="en-IN" sz="4400" dirty="0">
                <a:latin typeface="Arial" pitchFamily="34" charset="0"/>
                <a:cs typeface="Arial" pitchFamily="34" charset="0"/>
              </a:rPr>
              <a:t>TOPICS COVERED IN THIS LECTURE</a:t>
            </a:r>
            <a:endParaRPr lang="en-IN" dirty="0"/>
          </a:p>
        </p:txBody>
      </p:sp>
      <p:sp>
        <p:nvSpPr>
          <p:cNvPr id="9" name="Content Placeholder 8">
            <a:extLst>
              <a:ext uri="{FF2B5EF4-FFF2-40B4-BE49-F238E27FC236}">
                <a16:creationId xmlns:a16="http://schemas.microsoft.com/office/drawing/2014/main" id="{13060610-0E4B-4CBA-8A19-EFA8D0006EC1}"/>
              </a:ext>
            </a:extLst>
          </p:cNvPr>
          <p:cNvSpPr>
            <a:spLocks noGrp="1"/>
          </p:cNvSpPr>
          <p:nvPr>
            <p:ph idx="1"/>
          </p:nvPr>
        </p:nvSpPr>
        <p:spPr/>
        <p:txBody>
          <a:bodyPr/>
          <a:lstStyle/>
          <a:p>
            <a:pPr marL="0" indent="0">
              <a:buNone/>
            </a:pPr>
            <a:endParaRPr lang="en-US"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p:txBody>
      </p:sp>
      <p:sp>
        <p:nvSpPr>
          <p:cNvPr id="10" name="Footer Placeholder 9">
            <a:extLst>
              <a:ext uri="{FF2B5EF4-FFF2-40B4-BE49-F238E27FC236}">
                <a16:creationId xmlns:a16="http://schemas.microsoft.com/office/drawing/2014/main" id="{98B25B8B-CFA8-40A4-AEE2-6F55B1131500}"/>
              </a:ext>
            </a:extLst>
          </p:cNvPr>
          <p:cNvSpPr>
            <a:spLocks noGrp="1"/>
          </p:cNvSpPr>
          <p:nvPr>
            <p:ph type="ftr" sz="quarter" idx="11"/>
          </p:nvPr>
        </p:nvSpPr>
        <p:spPr/>
        <p:txBody>
          <a:bodyPr/>
          <a:lstStyle/>
          <a:p>
            <a:r>
              <a:rPr lang="en-US"/>
              <a:t>DEPARTMENT OF CHEMISTRY                                        SGGSJ GC PAONTA SAHIB</a:t>
            </a:r>
          </a:p>
        </p:txBody>
      </p:sp>
    </p:spTree>
    <p:extLst>
      <p:ext uri="{BB962C8B-B14F-4D97-AF65-F5344CB8AC3E}">
        <p14:creationId xmlns:p14="http://schemas.microsoft.com/office/powerpoint/2010/main" val="1730017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45998" y="0"/>
            <a:ext cx="5452005" cy="461665"/>
          </a:xfrm>
          <a:prstGeom prst="rect">
            <a:avLst/>
          </a:prstGeom>
        </p:spPr>
        <p:txBody>
          <a:bodyPr wrap="none">
            <a:spAutoFit/>
          </a:bodyPr>
          <a:lstStyle/>
          <a:p>
            <a:r>
              <a:rPr lang="en-US" sz="2400" b="1" dirty="0">
                <a:solidFill>
                  <a:srgbClr val="FF0000"/>
                </a:solidFill>
              </a:rPr>
              <a:t>INTRODUCTION TO ORGANIC CHEMISTRY</a:t>
            </a:r>
            <a:endParaRPr lang="en-IN" sz="2400" dirty="0">
              <a:solidFill>
                <a:srgbClr val="FF0000"/>
              </a:solidFill>
            </a:endParaRPr>
          </a:p>
        </p:txBody>
      </p:sp>
      <p:sp>
        <p:nvSpPr>
          <p:cNvPr id="3" name="Rectangle 2"/>
          <p:cNvSpPr/>
          <p:nvPr/>
        </p:nvSpPr>
        <p:spPr>
          <a:xfrm>
            <a:off x="0" y="867240"/>
            <a:ext cx="9144000" cy="2776401"/>
          </a:xfrm>
          <a:prstGeom prst="rect">
            <a:avLst/>
          </a:prstGeom>
        </p:spPr>
        <p:txBody>
          <a:bodyPr wrap="square">
            <a:spAutoFit/>
          </a:bodyPr>
          <a:lstStyle/>
          <a:p>
            <a:pPr algn="just">
              <a:lnSpc>
                <a:spcPct val="200000"/>
              </a:lnSpc>
              <a:spcBef>
                <a:spcPts val="600"/>
              </a:spcBef>
              <a:spcAft>
                <a:spcPts val="600"/>
              </a:spcAft>
            </a:pPr>
            <a:r>
              <a:rPr lang="en-US" dirty="0">
                <a:latin typeface="Arial" pitchFamily="34" charset="0"/>
                <a:cs typeface="Arial" pitchFamily="34" charset="0"/>
              </a:rPr>
              <a:t>The term </a:t>
            </a:r>
            <a:r>
              <a:rPr lang="en-US" i="1" dirty="0">
                <a:latin typeface="Arial" pitchFamily="34" charset="0"/>
                <a:cs typeface="Arial" pitchFamily="34" charset="0"/>
              </a:rPr>
              <a:t>organic compounds </a:t>
            </a:r>
            <a:r>
              <a:rPr lang="en-US" dirty="0">
                <a:latin typeface="Arial" pitchFamily="34" charset="0"/>
                <a:cs typeface="Arial" pitchFamily="34" charset="0"/>
              </a:rPr>
              <a:t>was originally applied to compounds, such as sugar, alcohol, oils and fats, which are derived from vegetable or animal sources, that is, from </a:t>
            </a:r>
            <a:r>
              <a:rPr lang="en-US" i="1" dirty="0">
                <a:latin typeface="Arial" pitchFamily="34" charset="0"/>
                <a:cs typeface="Arial" pitchFamily="34" charset="0"/>
              </a:rPr>
              <a:t>living organisms. </a:t>
            </a:r>
            <a:r>
              <a:rPr lang="en-US" dirty="0">
                <a:latin typeface="Arial" pitchFamily="34" charset="0"/>
                <a:cs typeface="Arial" pitchFamily="34" charset="0"/>
              </a:rPr>
              <a:t>However, in 1828, Wohler synthesized urea, an organic compound present in the urine of animals, from ammonium </a:t>
            </a:r>
            <a:r>
              <a:rPr lang="en-US" dirty="0" err="1">
                <a:latin typeface="Arial" pitchFamily="34" charset="0"/>
                <a:cs typeface="Arial" pitchFamily="34" charset="0"/>
              </a:rPr>
              <a:t>cyanate</a:t>
            </a:r>
            <a:r>
              <a:rPr lang="en-US" dirty="0">
                <a:latin typeface="Arial" pitchFamily="34" charset="0"/>
                <a:cs typeface="Arial" pitchFamily="34" charset="0"/>
              </a:rPr>
              <a:t>, an inorganic compound obtained from ammonium </a:t>
            </a:r>
            <a:r>
              <a:rPr lang="en-US" dirty="0" err="1">
                <a:latin typeface="Arial" pitchFamily="34" charset="0"/>
                <a:cs typeface="Arial" pitchFamily="34" charset="0"/>
              </a:rPr>
              <a:t>sulphate</a:t>
            </a:r>
            <a:r>
              <a:rPr lang="en-US" dirty="0">
                <a:latin typeface="Arial" pitchFamily="34" charset="0"/>
                <a:cs typeface="Arial" pitchFamily="34" charset="0"/>
              </a:rPr>
              <a:t> and potassium </a:t>
            </a:r>
            <a:r>
              <a:rPr lang="en-US" dirty="0" err="1">
                <a:latin typeface="Arial" pitchFamily="34" charset="0"/>
                <a:cs typeface="Arial" pitchFamily="34" charset="0"/>
              </a:rPr>
              <a:t>cyanate</a:t>
            </a:r>
            <a:r>
              <a:rPr lang="en-US" dirty="0">
                <a:latin typeface="Arial" pitchFamily="34" charset="0"/>
                <a:cs typeface="Arial" pitchFamily="34" charset="0"/>
              </a:rPr>
              <a:t>.</a:t>
            </a:r>
            <a:endParaRPr lang="en-IN" dirty="0">
              <a:latin typeface="Arial" pitchFamily="34" charset="0"/>
              <a:cs typeface="Arial" pitchFamily="34" charset="0"/>
            </a:endParaRPr>
          </a:p>
        </p:txBody>
      </p:sp>
      <p:pic>
        <p:nvPicPr>
          <p:cNvPr id="4" name="Picture 3" descr="C:\Users\Sunil Choudhary\AppData\Local\Microsoft\Windows\INetCache\Content.Word\1.jpeg"/>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138793" y="3804766"/>
            <a:ext cx="5189690" cy="1302068"/>
          </a:xfrm>
          <a:prstGeom prst="rect">
            <a:avLst/>
          </a:prstGeom>
          <a:noFill/>
          <a:ln>
            <a:solidFill>
              <a:srgbClr val="002060"/>
            </a:solidFill>
          </a:ln>
        </p:spPr>
      </p:pic>
      <p:sp>
        <p:nvSpPr>
          <p:cNvPr id="5" name="Rectangle 4"/>
          <p:cNvSpPr/>
          <p:nvPr/>
        </p:nvSpPr>
        <p:spPr>
          <a:xfrm>
            <a:off x="609600" y="5278119"/>
            <a:ext cx="9144000" cy="1200329"/>
          </a:xfrm>
          <a:prstGeom prst="rect">
            <a:avLst/>
          </a:prstGeom>
        </p:spPr>
        <p:txBody>
          <a:bodyPr wrap="square">
            <a:spAutoFit/>
          </a:bodyPr>
          <a:lstStyle/>
          <a:p>
            <a:pPr algn="just">
              <a:lnSpc>
                <a:spcPct val="200000"/>
              </a:lnSpc>
              <a:spcBef>
                <a:spcPts val="600"/>
              </a:spcBef>
              <a:spcAft>
                <a:spcPts val="600"/>
              </a:spcAft>
            </a:pPr>
            <a:r>
              <a:rPr lang="en-US" dirty="0">
                <a:latin typeface="Arial" pitchFamily="34" charset="0"/>
                <a:cs typeface="Arial" pitchFamily="34" charset="0"/>
              </a:rPr>
              <a:t>Modern definition of organic chemistry: Organic chemistry is now defined as </a:t>
            </a:r>
            <a:r>
              <a:rPr lang="en-US" i="1" dirty="0">
                <a:latin typeface="Arial" pitchFamily="34" charset="0"/>
                <a:cs typeface="Arial" pitchFamily="34" charset="0"/>
              </a:rPr>
              <a:t>the chemistry </a:t>
            </a:r>
            <a:r>
              <a:rPr lang="en-US" dirty="0">
                <a:latin typeface="Arial" pitchFamily="34" charset="0"/>
                <a:cs typeface="Arial" pitchFamily="34" charset="0"/>
              </a:rPr>
              <a:t>of </a:t>
            </a:r>
            <a:r>
              <a:rPr lang="en-US" i="1" dirty="0">
                <a:latin typeface="Arial" pitchFamily="34" charset="0"/>
                <a:cs typeface="Arial" pitchFamily="34" charset="0"/>
              </a:rPr>
              <a:t>the compounds which contain carbon as an essential constituent. </a:t>
            </a:r>
            <a:endParaRPr lang="en-IN" dirty="0">
              <a:latin typeface="Arial" pitchFamily="34" charset="0"/>
              <a:cs typeface="Arial" pitchFamily="34" charset="0"/>
            </a:endParaRPr>
          </a:p>
        </p:txBody>
      </p:sp>
      <p:sp>
        <p:nvSpPr>
          <p:cNvPr id="6" name="Footer Placeholder 5">
            <a:extLst>
              <a:ext uri="{FF2B5EF4-FFF2-40B4-BE49-F238E27FC236}">
                <a16:creationId xmlns:a16="http://schemas.microsoft.com/office/drawing/2014/main" id="{C1EF3F5E-6095-4B9F-B282-073596533B85}"/>
              </a:ext>
            </a:extLst>
          </p:cNvPr>
          <p:cNvSpPr>
            <a:spLocks noGrp="1"/>
          </p:cNvSpPr>
          <p:nvPr>
            <p:ph type="ftr" sz="quarter" idx="11"/>
          </p:nvPr>
        </p:nvSpPr>
        <p:spPr/>
        <p:txBody>
          <a:bodyPr/>
          <a:lstStyle/>
          <a:p>
            <a:r>
              <a:rPr lang="en-US"/>
              <a:t>DEPARTMENT OF CHEMISTRY                                        SGGSJ GC PAONTA SAHIB</a:t>
            </a:r>
          </a:p>
        </p:txBody>
      </p:sp>
    </p:spTree>
    <p:extLst>
      <p:ext uri="{BB962C8B-B14F-4D97-AF65-F5344CB8AC3E}">
        <p14:creationId xmlns:p14="http://schemas.microsoft.com/office/powerpoint/2010/main" val="1954238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66022" y="57789"/>
            <a:ext cx="6211957" cy="461665"/>
          </a:xfrm>
          <a:prstGeom prst="rect">
            <a:avLst/>
          </a:prstGeom>
        </p:spPr>
        <p:txBody>
          <a:bodyPr wrap="none">
            <a:spAutoFit/>
          </a:bodyPr>
          <a:lstStyle/>
          <a:p>
            <a:r>
              <a:rPr lang="en-US" sz="2400" b="1" dirty="0">
                <a:solidFill>
                  <a:srgbClr val="FF0000"/>
                </a:solidFill>
                <a:latin typeface="Arial" pitchFamily="34" charset="0"/>
                <a:cs typeface="Arial" pitchFamily="34" charset="0"/>
              </a:rPr>
              <a:t>Nature of bonding in organic compounds</a:t>
            </a:r>
            <a:endParaRPr lang="en-IN" sz="2400" dirty="0">
              <a:solidFill>
                <a:srgbClr val="FF0000"/>
              </a:solidFill>
              <a:latin typeface="Arial" pitchFamily="34" charset="0"/>
              <a:cs typeface="Arial" pitchFamily="34" charset="0"/>
            </a:endParaRPr>
          </a:p>
        </p:txBody>
      </p:sp>
      <p:sp>
        <p:nvSpPr>
          <p:cNvPr id="3" name="Rectangle 2"/>
          <p:cNvSpPr/>
          <p:nvPr/>
        </p:nvSpPr>
        <p:spPr>
          <a:xfrm>
            <a:off x="0" y="685800"/>
            <a:ext cx="9144000" cy="6263253"/>
          </a:xfrm>
          <a:prstGeom prst="rect">
            <a:avLst/>
          </a:prstGeom>
        </p:spPr>
        <p:txBody>
          <a:bodyPr wrap="square">
            <a:spAutoFit/>
          </a:bodyPr>
          <a:lstStyle/>
          <a:p>
            <a:pPr algn="just">
              <a:lnSpc>
                <a:spcPct val="150000"/>
              </a:lnSpc>
              <a:spcBef>
                <a:spcPts val="600"/>
              </a:spcBef>
              <a:spcAft>
                <a:spcPts val="600"/>
              </a:spcAft>
            </a:pPr>
            <a:r>
              <a:rPr lang="en-US" dirty="0">
                <a:latin typeface="Arial" pitchFamily="34" charset="0"/>
                <a:cs typeface="Arial" pitchFamily="34" charset="0"/>
              </a:rPr>
              <a:t>The carbon atom (atomic number 6), which is the common feature of all organic compound, has the electronic configuration</a:t>
            </a:r>
            <a:endParaRPr lang="en-IN" dirty="0">
              <a:latin typeface="Arial" pitchFamily="34" charset="0"/>
              <a:cs typeface="Arial" pitchFamily="34" charset="0"/>
            </a:endParaRPr>
          </a:p>
          <a:p>
            <a:pPr algn="ctr">
              <a:lnSpc>
                <a:spcPct val="150000"/>
              </a:lnSpc>
              <a:spcBef>
                <a:spcPts val="600"/>
              </a:spcBef>
              <a:spcAft>
                <a:spcPts val="600"/>
              </a:spcAft>
            </a:pPr>
            <a:r>
              <a:rPr lang="en-US" dirty="0">
                <a:latin typeface="Arial" pitchFamily="34" charset="0"/>
                <a:cs typeface="Arial" pitchFamily="34" charset="0"/>
              </a:rPr>
              <a:t>1s</a:t>
            </a:r>
            <a:r>
              <a:rPr lang="en-US" baseline="30000" dirty="0">
                <a:latin typeface="Arial" pitchFamily="34" charset="0"/>
                <a:cs typeface="Arial" pitchFamily="34" charset="0"/>
              </a:rPr>
              <a:t>2</a:t>
            </a:r>
            <a:r>
              <a:rPr lang="en-US" dirty="0">
                <a:latin typeface="Arial" pitchFamily="34" charset="0"/>
                <a:cs typeface="Arial" pitchFamily="34" charset="0"/>
              </a:rPr>
              <a:t>, 2s</a:t>
            </a:r>
            <a:r>
              <a:rPr lang="en-US" baseline="30000" dirty="0">
                <a:latin typeface="Arial" pitchFamily="34" charset="0"/>
                <a:cs typeface="Arial" pitchFamily="34" charset="0"/>
              </a:rPr>
              <a:t>2</a:t>
            </a:r>
            <a:r>
              <a:rPr lang="en-US" dirty="0">
                <a:latin typeface="Arial" pitchFamily="34" charset="0"/>
                <a:cs typeface="Arial" pitchFamily="34" charset="0"/>
              </a:rPr>
              <a:t>, 2p</a:t>
            </a:r>
            <a:r>
              <a:rPr lang="en-US" baseline="-25000" dirty="0">
                <a:latin typeface="Arial" pitchFamily="34" charset="0"/>
                <a:cs typeface="Arial" pitchFamily="34" charset="0"/>
              </a:rPr>
              <a:t>x</a:t>
            </a:r>
            <a:r>
              <a:rPr lang="en-US" baseline="30000" dirty="0">
                <a:latin typeface="Arial" pitchFamily="34" charset="0"/>
                <a:cs typeface="Arial" pitchFamily="34" charset="0"/>
              </a:rPr>
              <a:t>1</a:t>
            </a:r>
            <a:r>
              <a:rPr lang="en-US" dirty="0">
                <a:latin typeface="Arial" pitchFamily="34" charset="0"/>
                <a:cs typeface="Arial" pitchFamily="34" charset="0"/>
              </a:rPr>
              <a:t>, 2p</a:t>
            </a:r>
            <a:r>
              <a:rPr lang="en-US" baseline="-25000" dirty="0">
                <a:latin typeface="Arial" pitchFamily="34" charset="0"/>
                <a:cs typeface="Arial" pitchFamily="34" charset="0"/>
              </a:rPr>
              <a:t>y</a:t>
            </a:r>
            <a:r>
              <a:rPr lang="en-US" baseline="30000" dirty="0">
                <a:latin typeface="Arial" pitchFamily="34" charset="0"/>
                <a:cs typeface="Arial" pitchFamily="34" charset="0"/>
              </a:rPr>
              <a:t>1</a:t>
            </a:r>
            <a:r>
              <a:rPr lang="en-US" dirty="0">
                <a:latin typeface="Arial" pitchFamily="34" charset="0"/>
                <a:cs typeface="Arial" pitchFamily="34" charset="0"/>
              </a:rPr>
              <a:t>, 2p</a:t>
            </a:r>
            <a:r>
              <a:rPr lang="en-US" baseline="-25000" dirty="0">
                <a:latin typeface="Arial" pitchFamily="34" charset="0"/>
                <a:cs typeface="Arial" pitchFamily="34" charset="0"/>
              </a:rPr>
              <a:t>z</a:t>
            </a:r>
            <a:r>
              <a:rPr lang="en-IN" baseline="30000" dirty="0">
                <a:latin typeface="Arial" pitchFamily="34" charset="0"/>
                <a:cs typeface="Arial" pitchFamily="34" charset="0"/>
              </a:rPr>
              <a:t>0</a:t>
            </a:r>
            <a:endParaRPr lang="en-IN" dirty="0">
              <a:latin typeface="Arial" pitchFamily="34" charset="0"/>
              <a:cs typeface="Arial" pitchFamily="34" charset="0"/>
            </a:endParaRPr>
          </a:p>
          <a:p>
            <a:pPr algn="just">
              <a:lnSpc>
                <a:spcPct val="150000"/>
              </a:lnSpc>
              <a:spcBef>
                <a:spcPts val="600"/>
              </a:spcBef>
              <a:spcAft>
                <a:spcPts val="600"/>
              </a:spcAft>
            </a:pPr>
            <a:r>
              <a:rPr lang="en-US" dirty="0">
                <a:latin typeface="Arial" pitchFamily="34" charset="0"/>
                <a:cs typeface="Arial" pitchFamily="34" charset="0"/>
              </a:rPr>
              <a:t>Thus it has got four electrons in the valence shell. In order to acquire a stable noble gas configuration in its compounds, carbon should either loss or gain four electrons or alternately share four electrons. But the loss or gain of four electrons leading to the formation of C</a:t>
            </a:r>
            <a:r>
              <a:rPr lang="en-US" baseline="30000" dirty="0">
                <a:latin typeface="Arial" pitchFamily="34" charset="0"/>
                <a:cs typeface="Arial" pitchFamily="34" charset="0"/>
              </a:rPr>
              <a:t>+4</a:t>
            </a:r>
            <a:r>
              <a:rPr lang="en-US" dirty="0">
                <a:latin typeface="Arial" pitchFamily="34" charset="0"/>
                <a:cs typeface="Arial" pitchFamily="34" charset="0"/>
              </a:rPr>
              <a:t> or C</a:t>
            </a:r>
            <a:r>
              <a:rPr lang="en-US" baseline="30000" dirty="0">
                <a:latin typeface="Arial" pitchFamily="34" charset="0"/>
                <a:cs typeface="Arial" pitchFamily="34" charset="0"/>
              </a:rPr>
              <a:t>-4</a:t>
            </a:r>
            <a:r>
              <a:rPr lang="en-US" dirty="0">
                <a:latin typeface="Arial" pitchFamily="34" charset="0"/>
                <a:cs typeface="Arial" pitchFamily="34" charset="0"/>
              </a:rPr>
              <a:t> ions would require the supply of a very large amount of energy which is not available during ordinary chemical processes. This implies that carbon cannot form ionic bonds in its compounds and must form only covalent bonds. </a:t>
            </a:r>
          </a:p>
          <a:p>
            <a:pPr algn="just">
              <a:lnSpc>
                <a:spcPct val="150000"/>
              </a:lnSpc>
              <a:spcBef>
                <a:spcPts val="600"/>
              </a:spcBef>
              <a:spcAft>
                <a:spcPts val="600"/>
              </a:spcAft>
            </a:pPr>
            <a:endParaRPr lang="en-US" i="1" dirty="0">
              <a:latin typeface="Arial" pitchFamily="34" charset="0"/>
              <a:cs typeface="Arial" pitchFamily="34" charset="0"/>
            </a:endParaRPr>
          </a:p>
          <a:p>
            <a:pPr algn="just">
              <a:lnSpc>
                <a:spcPct val="150000"/>
              </a:lnSpc>
              <a:spcBef>
                <a:spcPts val="600"/>
              </a:spcBef>
              <a:spcAft>
                <a:spcPts val="600"/>
              </a:spcAft>
            </a:pPr>
            <a:r>
              <a:rPr lang="en-US" i="1" dirty="0">
                <a:latin typeface="Arial" pitchFamily="34" charset="0"/>
                <a:cs typeface="Arial" pitchFamily="34" charset="0"/>
              </a:rPr>
              <a:t>In other words, covalent bond is the bond of main importance in organic chemistry.</a:t>
            </a:r>
            <a:endParaRPr lang="en-IN" dirty="0">
              <a:latin typeface="Arial" pitchFamily="34" charset="0"/>
              <a:cs typeface="Arial" pitchFamily="34" charset="0"/>
            </a:endParaRPr>
          </a:p>
          <a:p>
            <a:pPr algn="just">
              <a:lnSpc>
                <a:spcPct val="150000"/>
              </a:lnSpc>
              <a:spcBef>
                <a:spcPts val="600"/>
              </a:spcBef>
              <a:spcAft>
                <a:spcPts val="600"/>
              </a:spcAft>
            </a:pPr>
            <a:r>
              <a:rPr lang="en-US" dirty="0">
                <a:latin typeface="Arial" pitchFamily="34" charset="0"/>
                <a:cs typeface="Arial" pitchFamily="34" charset="0"/>
              </a:rPr>
              <a:t>The covalent bond itself may be polar or non-polar in nature depending upon the </a:t>
            </a:r>
            <a:r>
              <a:rPr lang="en-US" dirty="0" err="1">
                <a:latin typeface="Arial" pitchFamily="34" charset="0"/>
                <a:cs typeface="Arial" pitchFamily="34" charset="0"/>
              </a:rPr>
              <a:t>electronegativities</a:t>
            </a:r>
            <a:r>
              <a:rPr lang="en-US" dirty="0">
                <a:latin typeface="Arial" pitchFamily="34" charset="0"/>
                <a:cs typeface="Arial" pitchFamily="34" charset="0"/>
              </a:rPr>
              <a:t> of the bonded atoms.</a:t>
            </a:r>
            <a:endParaRPr lang="en-IN" dirty="0">
              <a:latin typeface="Arial" pitchFamily="34" charset="0"/>
              <a:cs typeface="Arial" pitchFamily="34" charset="0"/>
            </a:endParaRPr>
          </a:p>
        </p:txBody>
      </p:sp>
      <p:sp>
        <p:nvSpPr>
          <p:cNvPr id="4" name="Footer Placeholder 3">
            <a:extLst>
              <a:ext uri="{FF2B5EF4-FFF2-40B4-BE49-F238E27FC236}">
                <a16:creationId xmlns:a16="http://schemas.microsoft.com/office/drawing/2014/main" id="{2A08A4EC-196A-44AC-82F9-396B2675BBD7}"/>
              </a:ext>
            </a:extLst>
          </p:cNvPr>
          <p:cNvSpPr>
            <a:spLocks noGrp="1"/>
          </p:cNvSpPr>
          <p:nvPr>
            <p:ph type="ftr" sz="quarter" idx="11"/>
          </p:nvPr>
        </p:nvSpPr>
        <p:spPr/>
        <p:txBody>
          <a:bodyPr/>
          <a:lstStyle/>
          <a:p>
            <a:r>
              <a:rPr lang="en-US"/>
              <a:t>DEPARTMENT OF CHEMISTRY                                        SGGSJ GC PAONTA SAHIB</a:t>
            </a:r>
          </a:p>
        </p:txBody>
      </p:sp>
    </p:spTree>
    <p:extLst>
      <p:ext uri="{BB962C8B-B14F-4D97-AF65-F5344CB8AC3E}">
        <p14:creationId xmlns:p14="http://schemas.microsoft.com/office/powerpoint/2010/main" val="3703970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762000"/>
            <a:ext cx="8458200" cy="4893647"/>
          </a:xfrm>
          <a:prstGeom prst="rect">
            <a:avLst/>
          </a:prstGeom>
        </p:spPr>
        <p:txBody>
          <a:bodyPr wrap="square">
            <a:spAutoFit/>
          </a:bodyPr>
          <a:lstStyle/>
          <a:p>
            <a:pPr algn="just">
              <a:lnSpc>
                <a:spcPct val="200000"/>
              </a:lnSpc>
              <a:spcBef>
                <a:spcPts val="1200"/>
              </a:spcBef>
              <a:spcAft>
                <a:spcPts val="1200"/>
              </a:spcAft>
            </a:pPr>
            <a:r>
              <a:rPr lang="en-US" dirty="0">
                <a:latin typeface="Arial" pitchFamily="34" charset="0"/>
                <a:cs typeface="Arial" pitchFamily="34" charset="0"/>
              </a:rPr>
              <a:t>There are certain physical effects operating in organic molecules which strongly influence the physical properties and reactivity of organic compounds. Intermolecular forces are primarily electrostatic forces of attraction which hold together the individual molecules of the same or different substances.</a:t>
            </a:r>
          </a:p>
          <a:p>
            <a:pPr marL="1257300" lvl="2" indent="-342900" algn="just">
              <a:lnSpc>
                <a:spcPct val="200000"/>
              </a:lnSpc>
              <a:spcBef>
                <a:spcPts val="1200"/>
              </a:spcBef>
              <a:spcAft>
                <a:spcPts val="1200"/>
              </a:spcAft>
              <a:buFont typeface="+mj-lt"/>
              <a:buAutoNum type="arabicPeriod"/>
            </a:pPr>
            <a:r>
              <a:rPr lang="en-US" dirty="0">
                <a:latin typeface="Arial" pitchFamily="34" charset="0"/>
                <a:cs typeface="Arial" pitchFamily="34" charset="0"/>
              </a:rPr>
              <a:t>Dipole-dipole Interactions</a:t>
            </a:r>
          </a:p>
          <a:p>
            <a:pPr marL="1257300" lvl="2" indent="-342900" algn="just">
              <a:lnSpc>
                <a:spcPct val="200000"/>
              </a:lnSpc>
              <a:spcBef>
                <a:spcPts val="1200"/>
              </a:spcBef>
              <a:spcAft>
                <a:spcPts val="1200"/>
              </a:spcAft>
              <a:buFont typeface="+mj-lt"/>
              <a:buAutoNum type="arabicPeriod"/>
            </a:pPr>
            <a:r>
              <a:rPr lang="en-US" dirty="0">
                <a:latin typeface="Arial" pitchFamily="34" charset="0"/>
                <a:cs typeface="Arial" pitchFamily="34" charset="0"/>
              </a:rPr>
              <a:t>Van der Waals Interactions</a:t>
            </a:r>
          </a:p>
          <a:p>
            <a:pPr marL="1257300" lvl="2" indent="-342900" algn="just">
              <a:lnSpc>
                <a:spcPct val="200000"/>
              </a:lnSpc>
              <a:spcBef>
                <a:spcPts val="1200"/>
              </a:spcBef>
              <a:spcAft>
                <a:spcPts val="1200"/>
              </a:spcAft>
              <a:buFont typeface="+mj-lt"/>
              <a:buAutoNum type="arabicPeriod"/>
            </a:pPr>
            <a:r>
              <a:rPr lang="en-US" dirty="0">
                <a:latin typeface="Arial" pitchFamily="34" charset="0"/>
                <a:cs typeface="Arial" pitchFamily="34" charset="0"/>
              </a:rPr>
              <a:t>Hydrogen Bonding</a:t>
            </a:r>
            <a:endParaRPr lang="en-IN" dirty="0">
              <a:latin typeface="Arial" pitchFamily="34" charset="0"/>
              <a:cs typeface="Arial" pitchFamily="34" charset="0"/>
            </a:endParaRPr>
          </a:p>
        </p:txBody>
      </p:sp>
      <p:sp>
        <p:nvSpPr>
          <p:cNvPr id="3" name="Rectangle 2"/>
          <p:cNvSpPr/>
          <p:nvPr/>
        </p:nvSpPr>
        <p:spPr>
          <a:xfrm>
            <a:off x="2961206" y="16225"/>
            <a:ext cx="3221588" cy="461665"/>
          </a:xfrm>
          <a:prstGeom prst="rect">
            <a:avLst/>
          </a:prstGeom>
        </p:spPr>
        <p:txBody>
          <a:bodyPr wrap="none">
            <a:spAutoFit/>
          </a:bodyPr>
          <a:lstStyle/>
          <a:p>
            <a:r>
              <a:rPr lang="en-US" sz="2400" b="1" dirty="0">
                <a:solidFill>
                  <a:srgbClr val="FF0000"/>
                </a:solidFill>
                <a:latin typeface="Arial" pitchFamily="34" charset="0"/>
                <a:cs typeface="Arial" pitchFamily="34" charset="0"/>
              </a:rPr>
              <a:t>PHYSICAL EFFECTS</a:t>
            </a:r>
            <a:endParaRPr lang="en-IN" sz="2400" dirty="0">
              <a:solidFill>
                <a:srgbClr val="FF0000"/>
              </a:solidFill>
              <a:latin typeface="Arial" pitchFamily="34" charset="0"/>
              <a:cs typeface="Arial" pitchFamily="34" charset="0"/>
            </a:endParaRPr>
          </a:p>
        </p:txBody>
      </p:sp>
      <p:sp>
        <p:nvSpPr>
          <p:cNvPr id="4" name="Footer Placeholder 3">
            <a:extLst>
              <a:ext uri="{FF2B5EF4-FFF2-40B4-BE49-F238E27FC236}">
                <a16:creationId xmlns:a16="http://schemas.microsoft.com/office/drawing/2014/main" id="{9D897F5F-EC2A-4CC1-9532-AAD782F3DDC1}"/>
              </a:ext>
            </a:extLst>
          </p:cNvPr>
          <p:cNvSpPr>
            <a:spLocks noGrp="1"/>
          </p:cNvSpPr>
          <p:nvPr>
            <p:ph type="ftr" sz="quarter" idx="11"/>
          </p:nvPr>
        </p:nvSpPr>
        <p:spPr/>
        <p:txBody>
          <a:bodyPr/>
          <a:lstStyle/>
          <a:p>
            <a:r>
              <a:rPr lang="en-US"/>
              <a:t>DEPARTMENT OF CHEMISTRY                                        SGGSJ GC PAONTA SAHIB</a:t>
            </a:r>
          </a:p>
        </p:txBody>
      </p:sp>
    </p:spTree>
    <p:extLst>
      <p:ext uri="{BB962C8B-B14F-4D97-AF65-F5344CB8AC3E}">
        <p14:creationId xmlns:p14="http://schemas.microsoft.com/office/powerpoint/2010/main" val="3322021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127" y="685800"/>
            <a:ext cx="9067800" cy="5454057"/>
          </a:xfrm>
          <a:prstGeom prst="rect">
            <a:avLst/>
          </a:prstGeom>
        </p:spPr>
        <p:txBody>
          <a:bodyPr wrap="square">
            <a:spAutoFit/>
          </a:bodyPr>
          <a:lstStyle/>
          <a:p>
            <a:pPr algn="just">
              <a:lnSpc>
                <a:spcPct val="200000"/>
              </a:lnSpc>
              <a:spcBef>
                <a:spcPts val="600"/>
              </a:spcBef>
              <a:spcAft>
                <a:spcPts val="600"/>
              </a:spcAft>
            </a:pPr>
            <a:r>
              <a:rPr lang="en-US" dirty="0">
                <a:latin typeface="Arial" pitchFamily="34" charset="0"/>
                <a:cs typeface="Arial" pitchFamily="34" charset="0"/>
              </a:rPr>
              <a:t>These forces operate between molecules containing polar covalent bonds. The positive end of one polar molecule attracts the negative end of another polar molecule. For example, in methyl chloride (CH</a:t>
            </a:r>
            <a:r>
              <a:rPr lang="en-US" baseline="-25000" dirty="0">
                <a:latin typeface="Arial" pitchFamily="34" charset="0"/>
                <a:cs typeface="Arial" pitchFamily="34" charset="0"/>
              </a:rPr>
              <a:t>3</a:t>
            </a:r>
            <a:r>
              <a:rPr lang="en-US" dirty="0">
                <a:latin typeface="Arial" pitchFamily="34" charset="0"/>
                <a:cs typeface="Arial" pitchFamily="34" charset="0"/>
              </a:rPr>
              <a:t>Cl) the relatively positive carbon of one molecule attracts the relatively negative chlorine of another molecule.</a:t>
            </a:r>
          </a:p>
          <a:p>
            <a:pPr algn="just">
              <a:lnSpc>
                <a:spcPct val="200000"/>
              </a:lnSpc>
              <a:spcBef>
                <a:spcPts val="600"/>
              </a:spcBef>
              <a:spcAft>
                <a:spcPts val="600"/>
              </a:spcAft>
            </a:pPr>
            <a:endParaRPr lang="en-US" dirty="0">
              <a:latin typeface="Arial" pitchFamily="34" charset="0"/>
              <a:cs typeface="Arial" pitchFamily="34" charset="0"/>
            </a:endParaRPr>
          </a:p>
          <a:p>
            <a:pPr algn="just">
              <a:lnSpc>
                <a:spcPct val="200000"/>
              </a:lnSpc>
              <a:spcBef>
                <a:spcPts val="600"/>
              </a:spcBef>
              <a:spcAft>
                <a:spcPts val="600"/>
              </a:spcAft>
            </a:pPr>
            <a:endParaRPr lang="en-IN" dirty="0">
              <a:latin typeface="Arial" pitchFamily="34" charset="0"/>
              <a:cs typeface="Arial" pitchFamily="34" charset="0"/>
            </a:endParaRPr>
          </a:p>
          <a:p>
            <a:pPr algn="just">
              <a:lnSpc>
                <a:spcPct val="200000"/>
              </a:lnSpc>
              <a:spcBef>
                <a:spcPts val="600"/>
              </a:spcBef>
              <a:spcAft>
                <a:spcPts val="600"/>
              </a:spcAft>
            </a:pPr>
            <a:r>
              <a:rPr lang="en-US" dirty="0">
                <a:latin typeface="Arial" pitchFamily="34" charset="0"/>
                <a:cs typeface="Arial" pitchFamily="34" charset="0"/>
              </a:rPr>
              <a:t>As a result of these forces the polar molecules are held to each other more strongly than the non-polar molecules of comparable molecular masses. This is responsible for the difference in physical properties of the two types of compounds</a:t>
            </a:r>
            <a:endParaRPr lang="en-IN" dirty="0">
              <a:latin typeface="Arial" pitchFamily="34" charset="0"/>
              <a:cs typeface="Arial" pitchFamily="34" charset="0"/>
            </a:endParaRPr>
          </a:p>
        </p:txBody>
      </p:sp>
      <p:pic>
        <p:nvPicPr>
          <p:cNvPr id="3" name="Picture 2" descr="C:\Users\Sunil Choudhary\AppData\Local\Microsoft\Windows\INetCache\Content.Word\2.jpeg"/>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2567885" y="3348322"/>
            <a:ext cx="3837322" cy="842678"/>
          </a:xfrm>
          <a:prstGeom prst="rect">
            <a:avLst/>
          </a:prstGeom>
          <a:noFill/>
          <a:ln>
            <a:noFill/>
          </a:ln>
        </p:spPr>
      </p:pic>
      <p:sp>
        <p:nvSpPr>
          <p:cNvPr id="4" name="Rectangle 3"/>
          <p:cNvSpPr/>
          <p:nvPr/>
        </p:nvSpPr>
        <p:spPr>
          <a:xfrm>
            <a:off x="2554030" y="27709"/>
            <a:ext cx="3959738" cy="577850"/>
          </a:xfrm>
          <a:prstGeom prst="rect">
            <a:avLst/>
          </a:prstGeom>
        </p:spPr>
        <p:txBody>
          <a:bodyPr wrap="none">
            <a:spAutoFit/>
          </a:bodyPr>
          <a:lstStyle/>
          <a:p>
            <a:pPr algn="just">
              <a:lnSpc>
                <a:spcPct val="150000"/>
              </a:lnSpc>
              <a:spcBef>
                <a:spcPts val="600"/>
              </a:spcBef>
              <a:spcAft>
                <a:spcPts val="600"/>
              </a:spcAft>
            </a:pPr>
            <a:r>
              <a:rPr lang="en-US" sz="2400" b="1" dirty="0">
                <a:solidFill>
                  <a:srgbClr val="7030A0"/>
                </a:solidFill>
                <a:latin typeface="Arial" pitchFamily="34" charset="0"/>
                <a:cs typeface="Arial" pitchFamily="34" charset="0"/>
              </a:rPr>
              <a:t>Dipole-dipole Interactions</a:t>
            </a:r>
            <a:endParaRPr lang="en-IN" sz="2400" dirty="0">
              <a:solidFill>
                <a:srgbClr val="7030A0"/>
              </a:solidFill>
              <a:latin typeface="Arial" pitchFamily="34" charset="0"/>
              <a:cs typeface="Arial" pitchFamily="34" charset="0"/>
            </a:endParaRPr>
          </a:p>
        </p:txBody>
      </p:sp>
      <p:sp>
        <p:nvSpPr>
          <p:cNvPr id="5" name="Footer Placeholder 4">
            <a:extLst>
              <a:ext uri="{FF2B5EF4-FFF2-40B4-BE49-F238E27FC236}">
                <a16:creationId xmlns:a16="http://schemas.microsoft.com/office/drawing/2014/main" id="{5B29803E-C3FE-47A7-8372-47DC7CFFFD04}"/>
              </a:ext>
            </a:extLst>
          </p:cNvPr>
          <p:cNvSpPr>
            <a:spLocks noGrp="1"/>
          </p:cNvSpPr>
          <p:nvPr>
            <p:ph type="ftr" sz="quarter" idx="11"/>
          </p:nvPr>
        </p:nvSpPr>
        <p:spPr/>
        <p:txBody>
          <a:bodyPr/>
          <a:lstStyle/>
          <a:p>
            <a:r>
              <a:rPr lang="en-US"/>
              <a:t>DEPARTMENT OF CHEMISTRY                                        SGGSJ GC PAONTA SAHIB</a:t>
            </a:r>
          </a:p>
        </p:txBody>
      </p:sp>
    </p:spTree>
    <p:extLst>
      <p:ext uri="{BB962C8B-B14F-4D97-AF65-F5344CB8AC3E}">
        <p14:creationId xmlns:p14="http://schemas.microsoft.com/office/powerpoint/2010/main" val="2001856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04800"/>
            <a:ext cx="9067800" cy="2542363"/>
          </a:xfrm>
          <a:prstGeom prst="rect">
            <a:avLst/>
          </a:prstGeom>
        </p:spPr>
        <p:txBody>
          <a:bodyPr wrap="square">
            <a:spAutoFit/>
          </a:bodyPr>
          <a:lstStyle/>
          <a:p>
            <a:pPr algn="just">
              <a:lnSpc>
                <a:spcPct val="150000"/>
              </a:lnSpc>
              <a:spcBef>
                <a:spcPts val="600"/>
              </a:spcBef>
              <a:spcAft>
                <a:spcPts val="600"/>
              </a:spcAft>
            </a:pPr>
            <a:r>
              <a:rPr lang="en-US" dirty="0">
                <a:latin typeface="Arial" pitchFamily="34" charset="0"/>
                <a:cs typeface="Arial" pitchFamily="34" charset="0"/>
              </a:rPr>
              <a:t>These are very</a:t>
            </a:r>
            <a:r>
              <a:rPr lang="en-US" b="1" dirty="0">
                <a:latin typeface="Arial" pitchFamily="34" charset="0"/>
                <a:cs typeface="Arial" pitchFamily="34" charset="0"/>
              </a:rPr>
              <a:t> </a:t>
            </a:r>
            <a:r>
              <a:rPr lang="en-US" dirty="0">
                <a:latin typeface="Arial" pitchFamily="34" charset="0"/>
                <a:cs typeface="Arial" pitchFamily="34" charset="0"/>
              </a:rPr>
              <a:t>weak forces of attraction between non-polar molecules. </a:t>
            </a:r>
            <a:r>
              <a:rPr lang="en-US" i="1" dirty="0">
                <a:latin typeface="Arial" pitchFamily="34" charset="0"/>
                <a:cs typeface="Arial" pitchFamily="34" charset="0"/>
              </a:rPr>
              <a:t>They may be defined as very weak forces of attraction between non-polar molecules which arise from the movement of electrons in atoms and molecules. </a:t>
            </a:r>
            <a:r>
              <a:rPr lang="en-US" dirty="0">
                <a:latin typeface="Arial" pitchFamily="34" charset="0"/>
                <a:cs typeface="Arial" pitchFamily="34" charset="0"/>
              </a:rPr>
              <a:t>That these forces are quite weak is evident from the fact that non-polar molecular substances and noble gases have very low boiling points. This can be possible only if the intermolecular forces are weak and are overcome by supplying very small amount of energy.</a:t>
            </a:r>
            <a:endParaRPr lang="en-IN" dirty="0">
              <a:latin typeface="Arial" pitchFamily="34" charset="0"/>
              <a:cs typeface="Arial" pitchFamily="34" charset="0"/>
            </a:endParaRPr>
          </a:p>
        </p:txBody>
      </p:sp>
      <p:sp>
        <p:nvSpPr>
          <p:cNvPr id="3" name="Rectangle 2"/>
          <p:cNvSpPr/>
          <p:nvPr/>
        </p:nvSpPr>
        <p:spPr>
          <a:xfrm>
            <a:off x="2743200" y="20320"/>
            <a:ext cx="4088427" cy="461665"/>
          </a:xfrm>
          <a:prstGeom prst="rect">
            <a:avLst/>
          </a:prstGeom>
        </p:spPr>
        <p:txBody>
          <a:bodyPr wrap="none">
            <a:spAutoFit/>
          </a:bodyPr>
          <a:lstStyle/>
          <a:p>
            <a:r>
              <a:rPr lang="en-US" sz="2400" b="1" dirty="0">
                <a:solidFill>
                  <a:srgbClr val="7030A0"/>
                </a:solidFill>
                <a:latin typeface="Arial" pitchFamily="34" charset="0"/>
                <a:cs typeface="Arial" pitchFamily="34" charset="0"/>
              </a:rPr>
              <a:t>Van der Waals Interactions</a:t>
            </a:r>
            <a:endParaRPr lang="en-IN" sz="2400" dirty="0">
              <a:solidFill>
                <a:srgbClr val="7030A0"/>
              </a:solidFill>
              <a:latin typeface="Arial" pitchFamily="34" charset="0"/>
              <a:cs typeface="Arial" pitchFamily="34" charset="0"/>
            </a:endParaRPr>
          </a:p>
        </p:txBody>
      </p:sp>
      <p:sp>
        <p:nvSpPr>
          <p:cNvPr id="4" name="Rectangle 3"/>
          <p:cNvSpPr/>
          <p:nvPr/>
        </p:nvSpPr>
        <p:spPr>
          <a:xfrm>
            <a:off x="0" y="2971800"/>
            <a:ext cx="3874907" cy="400110"/>
          </a:xfrm>
          <a:prstGeom prst="rect">
            <a:avLst/>
          </a:prstGeom>
        </p:spPr>
        <p:txBody>
          <a:bodyPr wrap="none">
            <a:spAutoFit/>
          </a:bodyPr>
          <a:lstStyle/>
          <a:p>
            <a:r>
              <a:rPr lang="en-US" sz="2000" b="1" dirty="0">
                <a:solidFill>
                  <a:srgbClr val="002060"/>
                </a:solidFill>
                <a:latin typeface="Arial" pitchFamily="34" charset="0"/>
                <a:cs typeface="Arial" pitchFamily="34" charset="0"/>
              </a:rPr>
              <a:t>Origin of van der Waals forces</a:t>
            </a:r>
            <a:endParaRPr lang="en-IN" sz="2000" dirty="0">
              <a:solidFill>
                <a:srgbClr val="002060"/>
              </a:solidFill>
              <a:latin typeface="Arial" pitchFamily="34" charset="0"/>
              <a:cs typeface="Arial" pitchFamily="34" charset="0"/>
            </a:endParaRPr>
          </a:p>
        </p:txBody>
      </p:sp>
      <p:pic>
        <p:nvPicPr>
          <p:cNvPr id="5" name="Picture 4" descr="C:\Users\Sunil Choudhary\AppData\Local\Microsoft\Windows\INetCache\Content.Word\3.jpe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44955" y="3608705"/>
            <a:ext cx="6054090" cy="3228975"/>
          </a:xfrm>
          <a:prstGeom prst="rect">
            <a:avLst/>
          </a:prstGeom>
          <a:noFill/>
          <a:ln>
            <a:noFill/>
          </a:ln>
        </p:spPr>
      </p:pic>
      <p:sp>
        <p:nvSpPr>
          <p:cNvPr id="6" name="Footer Placeholder 5">
            <a:extLst>
              <a:ext uri="{FF2B5EF4-FFF2-40B4-BE49-F238E27FC236}">
                <a16:creationId xmlns:a16="http://schemas.microsoft.com/office/drawing/2014/main" id="{3F82DA4B-7C01-4FAD-886E-B19716E26E67}"/>
              </a:ext>
            </a:extLst>
          </p:cNvPr>
          <p:cNvSpPr>
            <a:spLocks noGrp="1"/>
          </p:cNvSpPr>
          <p:nvPr>
            <p:ph type="ftr" sz="quarter" idx="11"/>
          </p:nvPr>
        </p:nvSpPr>
        <p:spPr/>
        <p:txBody>
          <a:bodyPr/>
          <a:lstStyle/>
          <a:p>
            <a:r>
              <a:rPr lang="en-US"/>
              <a:t>DEPARTMENT OF CHEMISTRY                                        SGGSJ GC PAONTA SAHIB</a:t>
            </a:r>
          </a:p>
        </p:txBody>
      </p:sp>
    </p:spTree>
    <p:extLst>
      <p:ext uri="{BB962C8B-B14F-4D97-AF65-F5344CB8AC3E}">
        <p14:creationId xmlns:p14="http://schemas.microsoft.com/office/powerpoint/2010/main" val="3740811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85354" y="43934"/>
            <a:ext cx="6173293" cy="461665"/>
          </a:xfrm>
          <a:prstGeom prst="rect">
            <a:avLst/>
          </a:prstGeom>
        </p:spPr>
        <p:txBody>
          <a:bodyPr wrap="none">
            <a:spAutoFit/>
          </a:bodyPr>
          <a:lstStyle/>
          <a:p>
            <a:r>
              <a:rPr lang="en-US" sz="2400" b="1" dirty="0">
                <a:solidFill>
                  <a:srgbClr val="7030A0"/>
                </a:solidFill>
                <a:latin typeface="Arial" pitchFamily="34" charset="0"/>
                <a:cs typeface="Arial" pitchFamily="34" charset="0"/>
              </a:rPr>
              <a:t>Factors influencing van der Waals forces</a:t>
            </a:r>
            <a:endParaRPr lang="en-IN" sz="2400" dirty="0">
              <a:solidFill>
                <a:srgbClr val="7030A0"/>
              </a:solidFill>
              <a:latin typeface="Arial" pitchFamily="34" charset="0"/>
              <a:cs typeface="Arial" pitchFamily="34" charset="0"/>
            </a:endParaRPr>
          </a:p>
        </p:txBody>
      </p:sp>
      <p:sp>
        <p:nvSpPr>
          <p:cNvPr id="5" name="Rectangle 4"/>
          <p:cNvSpPr/>
          <p:nvPr/>
        </p:nvSpPr>
        <p:spPr>
          <a:xfrm>
            <a:off x="457200" y="533400"/>
            <a:ext cx="8382000" cy="6001643"/>
          </a:xfrm>
          <a:prstGeom prst="rect">
            <a:avLst/>
          </a:prstGeom>
        </p:spPr>
        <p:txBody>
          <a:bodyPr wrap="square">
            <a:spAutoFit/>
          </a:bodyPr>
          <a:lstStyle/>
          <a:p>
            <a:pPr marL="285750" lvl="0" indent="-285750" algn="just">
              <a:lnSpc>
                <a:spcPct val="200000"/>
              </a:lnSpc>
              <a:spcBef>
                <a:spcPts val="600"/>
              </a:spcBef>
              <a:spcAft>
                <a:spcPts val="600"/>
              </a:spcAft>
              <a:buFont typeface="Wingdings" pitchFamily="2" charset="2"/>
              <a:buChar char="v"/>
            </a:pPr>
            <a:r>
              <a:rPr lang="en-US" dirty="0">
                <a:latin typeface="Arial" pitchFamily="34" charset="0"/>
                <a:cs typeface="Arial" pitchFamily="34" charset="0"/>
              </a:rPr>
              <a:t>Number of electrons in the molecule.</a:t>
            </a:r>
            <a:endParaRPr lang="en-IN" dirty="0">
              <a:latin typeface="Arial" pitchFamily="34" charset="0"/>
              <a:cs typeface="Arial" pitchFamily="34" charset="0"/>
            </a:endParaRPr>
          </a:p>
          <a:p>
            <a:pPr marL="285750" lvl="0" indent="-285750" algn="just">
              <a:lnSpc>
                <a:spcPct val="200000"/>
              </a:lnSpc>
              <a:spcBef>
                <a:spcPts val="600"/>
              </a:spcBef>
              <a:spcAft>
                <a:spcPts val="600"/>
              </a:spcAft>
              <a:buFont typeface="Wingdings" pitchFamily="2" charset="2"/>
              <a:buChar char="v"/>
            </a:pPr>
            <a:r>
              <a:rPr lang="en-US" dirty="0">
                <a:latin typeface="Arial" pitchFamily="34" charset="0"/>
                <a:cs typeface="Arial" pitchFamily="34" charset="0"/>
              </a:rPr>
              <a:t>Size of the molecule (Surface area).</a:t>
            </a:r>
            <a:endParaRPr lang="en-IN" dirty="0">
              <a:latin typeface="Arial" pitchFamily="34" charset="0"/>
              <a:cs typeface="Arial" pitchFamily="34" charset="0"/>
            </a:endParaRPr>
          </a:p>
          <a:p>
            <a:pPr marL="285750" lvl="0" indent="-285750" algn="just">
              <a:lnSpc>
                <a:spcPct val="200000"/>
              </a:lnSpc>
              <a:spcBef>
                <a:spcPts val="600"/>
              </a:spcBef>
              <a:spcAft>
                <a:spcPts val="600"/>
              </a:spcAft>
              <a:buFont typeface="Wingdings" pitchFamily="2" charset="2"/>
              <a:buChar char="v"/>
            </a:pPr>
            <a:r>
              <a:rPr lang="en-US" dirty="0">
                <a:latin typeface="Arial" pitchFamily="34" charset="0"/>
                <a:cs typeface="Arial" pitchFamily="34" charset="0"/>
              </a:rPr>
              <a:t>Molecular shape (Surface area).</a:t>
            </a:r>
          </a:p>
          <a:p>
            <a:pPr lvl="0" algn="just">
              <a:lnSpc>
                <a:spcPct val="200000"/>
              </a:lnSpc>
              <a:spcBef>
                <a:spcPts val="600"/>
              </a:spcBef>
              <a:spcAft>
                <a:spcPts val="600"/>
              </a:spcAft>
            </a:pPr>
            <a:endParaRPr lang="en-US" dirty="0">
              <a:latin typeface="Arial" pitchFamily="34" charset="0"/>
              <a:cs typeface="Arial" pitchFamily="34" charset="0"/>
            </a:endParaRPr>
          </a:p>
          <a:p>
            <a:pPr lvl="0" algn="just">
              <a:lnSpc>
                <a:spcPct val="200000"/>
              </a:lnSpc>
              <a:spcBef>
                <a:spcPts val="600"/>
              </a:spcBef>
              <a:spcAft>
                <a:spcPts val="600"/>
              </a:spcAft>
            </a:pPr>
            <a:endParaRPr lang="en-US" dirty="0">
              <a:latin typeface="Arial" pitchFamily="34" charset="0"/>
              <a:cs typeface="Arial" pitchFamily="34" charset="0"/>
            </a:endParaRPr>
          </a:p>
          <a:p>
            <a:pPr algn="just">
              <a:lnSpc>
                <a:spcPct val="200000"/>
              </a:lnSpc>
              <a:spcBef>
                <a:spcPts val="600"/>
              </a:spcBef>
              <a:spcAft>
                <a:spcPts val="600"/>
              </a:spcAft>
            </a:pPr>
            <a:endParaRPr lang="en-US" dirty="0">
              <a:latin typeface="Arial" pitchFamily="34" charset="0"/>
              <a:cs typeface="Arial" pitchFamily="34" charset="0"/>
            </a:endParaRPr>
          </a:p>
          <a:p>
            <a:pPr marL="285750" indent="-285750" algn="just">
              <a:lnSpc>
                <a:spcPct val="200000"/>
              </a:lnSpc>
              <a:spcBef>
                <a:spcPts val="600"/>
              </a:spcBef>
              <a:spcAft>
                <a:spcPts val="600"/>
              </a:spcAft>
              <a:buFont typeface="Wingdings" pitchFamily="2" charset="2"/>
              <a:buChar char="v"/>
            </a:pPr>
            <a:r>
              <a:rPr lang="en-US" dirty="0">
                <a:latin typeface="Arial" pitchFamily="34" charset="0"/>
                <a:cs typeface="Arial" pitchFamily="34" charset="0"/>
              </a:rPr>
              <a:t>Temperature and pressure: It may also be noted that for the same substance, the van der Waals forces are relatively stronger at low temperature and high pressure.</a:t>
            </a:r>
            <a:endParaRPr lang="en-IN" dirty="0">
              <a:latin typeface="Arial" pitchFamily="34" charset="0"/>
              <a:cs typeface="Arial" pitchFamily="34" charset="0"/>
            </a:endParaRPr>
          </a:p>
        </p:txBody>
      </p:sp>
      <p:pic>
        <p:nvPicPr>
          <p:cNvPr id="7" name="Picture 6" descr="C:\Users\Sunil Choudhary\AppData\Local\Microsoft\Windows\INetCache\Content.Word\4.jpeg"/>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981200" y="2667000"/>
            <a:ext cx="4800600" cy="1715146"/>
          </a:xfrm>
          <a:prstGeom prst="rect">
            <a:avLst/>
          </a:prstGeom>
          <a:noFill/>
          <a:ln>
            <a:solidFill>
              <a:srgbClr val="C00000"/>
            </a:solidFill>
          </a:ln>
        </p:spPr>
      </p:pic>
      <p:sp>
        <p:nvSpPr>
          <p:cNvPr id="3" name="Footer Placeholder 2">
            <a:extLst>
              <a:ext uri="{FF2B5EF4-FFF2-40B4-BE49-F238E27FC236}">
                <a16:creationId xmlns:a16="http://schemas.microsoft.com/office/drawing/2014/main" id="{687B767D-3841-4D4B-A8FB-3DA04709D47E}"/>
              </a:ext>
            </a:extLst>
          </p:cNvPr>
          <p:cNvSpPr>
            <a:spLocks noGrp="1"/>
          </p:cNvSpPr>
          <p:nvPr>
            <p:ph type="ftr" sz="quarter" idx="11"/>
          </p:nvPr>
        </p:nvSpPr>
        <p:spPr/>
        <p:txBody>
          <a:bodyPr/>
          <a:lstStyle/>
          <a:p>
            <a:r>
              <a:rPr lang="en-US"/>
              <a:t>DEPARTMENT OF CHEMISTRY                                        SGGSJ GC PAONTA SAHIB</a:t>
            </a:r>
          </a:p>
        </p:txBody>
      </p:sp>
    </p:spTree>
    <p:extLst>
      <p:ext uri="{BB962C8B-B14F-4D97-AF65-F5344CB8AC3E}">
        <p14:creationId xmlns:p14="http://schemas.microsoft.com/office/powerpoint/2010/main" val="26142752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6FFB44-843D-40B8-B852-26B2216BC845}"/>
              </a:ext>
            </a:extLst>
          </p:cNvPr>
          <p:cNvSpPr txBox="1"/>
          <p:nvPr/>
        </p:nvSpPr>
        <p:spPr>
          <a:xfrm>
            <a:off x="152400" y="101807"/>
            <a:ext cx="8991600" cy="4038285"/>
          </a:xfrm>
          <a:prstGeom prst="rect">
            <a:avLst/>
          </a:prstGeom>
          <a:noFill/>
        </p:spPr>
        <p:txBody>
          <a:bodyPr wrap="square">
            <a:spAutoFit/>
          </a:bodyPr>
          <a:lstStyle/>
          <a:p>
            <a:pPr algn="just">
              <a:lnSpc>
                <a:spcPct val="200000"/>
              </a:lnSpc>
              <a:spcBef>
                <a:spcPts val="600"/>
              </a:spcBef>
              <a:spcAft>
                <a:spcPts val="600"/>
              </a:spcAft>
            </a:pPr>
            <a:r>
              <a:rPr lang="en-US" b="1" dirty="0">
                <a:solidFill>
                  <a:srgbClr val="FF0000"/>
                </a:solidFill>
                <a:latin typeface="Arial" pitchFamily="34" charset="0"/>
                <a:cs typeface="Arial" pitchFamily="34" charset="0"/>
              </a:rPr>
              <a:t>HYDROGEN BONDING:</a:t>
            </a:r>
          </a:p>
          <a:p>
            <a:pPr algn="just">
              <a:lnSpc>
                <a:spcPct val="200000"/>
              </a:lnSpc>
              <a:spcBef>
                <a:spcPts val="600"/>
              </a:spcBef>
              <a:spcAft>
                <a:spcPts val="600"/>
              </a:spcAft>
            </a:pPr>
            <a:r>
              <a:rPr lang="en-US" dirty="0">
                <a:latin typeface="Arial" pitchFamily="34" charset="0"/>
                <a:cs typeface="Arial" pitchFamily="34" charset="0"/>
              </a:rPr>
              <a:t>A compound containing highly polar covalent bond between hydrogen and a strongly electronegative atom like fluorine, oxygen and nitrogen in such a way that the  hydrogen atom becomes partially positively charged while the more electronegative atom acquires partial negative charge (say Z). The positively polarized hydrogen of one molecule is attracted by the negatively polarized electronegative atom of the second molecule. Thus, t</a:t>
            </a:r>
            <a:r>
              <a:rPr lang="en-US" i="1" dirty="0">
                <a:latin typeface="Arial" pitchFamily="34" charset="0"/>
                <a:cs typeface="Arial" pitchFamily="34" charset="0"/>
              </a:rPr>
              <a:t>his weak force of attraction is known as </a:t>
            </a:r>
            <a:r>
              <a:rPr lang="en-US" dirty="0">
                <a:latin typeface="Arial" pitchFamily="34" charset="0"/>
                <a:cs typeface="Arial" pitchFamily="34" charset="0"/>
              </a:rPr>
              <a:t>hydrogen bond. </a:t>
            </a:r>
            <a:endParaRPr lang="en-IN" dirty="0">
              <a:latin typeface="Arial" pitchFamily="34" charset="0"/>
              <a:cs typeface="Arial" pitchFamily="34" charset="0"/>
            </a:endParaRPr>
          </a:p>
        </p:txBody>
      </p:sp>
      <p:pic>
        <p:nvPicPr>
          <p:cNvPr id="4" name="Picture 3" descr="C:\Users\Sunil Choudhary\AppData\Local\Microsoft\Windows\INetCache\Content.Word\5.jpeg">
            <a:extLst>
              <a:ext uri="{FF2B5EF4-FFF2-40B4-BE49-F238E27FC236}">
                <a16:creationId xmlns:a16="http://schemas.microsoft.com/office/drawing/2014/main" id="{B0D4ACDF-1C2B-41A2-9F0E-EFD76980343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4872182"/>
            <a:ext cx="3775142" cy="1447800"/>
          </a:xfrm>
          <a:prstGeom prst="rect">
            <a:avLst/>
          </a:prstGeom>
          <a:noFill/>
          <a:ln>
            <a:noFill/>
          </a:ln>
        </p:spPr>
      </p:pic>
      <p:sp>
        <p:nvSpPr>
          <p:cNvPr id="5" name="Footer Placeholder 4">
            <a:extLst>
              <a:ext uri="{FF2B5EF4-FFF2-40B4-BE49-F238E27FC236}">
                <a16:creationId xmlns:a16="http://schemas.microsoft.com/office/drawing/2014/main" id="{E7EC536A-F2CD-4785-AB12-95B60E96E51B}"/>
              </a:ext>
            </a:extLst>
          </p:cNvPr>
          <p:cNvSpPr>
            <a:spLocks noGrp="1"/>
          </p:cNvSpPr>
          <p:nvPr>
            <p:ph type="ftr" sz="quarter" idx="11"/>
          </p:nvPr>
        </p:nvSpPr>
        <p:spPr/>
        <p:txBody>
          <a:bodyPr/>
          <a:lstStyle/>
          <a:p>
            <a:r>
              <a:rPr lang="en-US"/>
              <a:t>DEPARTMENT OF CHEMISTRY                                        SGGSJ GC PAONTA SAHIB</a:t>
            </a:r>
          </a:p>
        </p:txBody>
      </p:sp>
    </p:spTree>
    <p:extLst>
      <p:ext uri="{BB962C8B-B14F-4D97-AF65-F5344CB8AC3E}">
        <p14:creationId xmlns:p14="http://schemas.microsoft.com/office/powerpoint/2010/main" val="110373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812712B-F5C0-40DB-B8A3-432458A3E95C}"/>
              </a:ext>
            </a:extLst>
          </p:cNvPr>
          <p:cNvSpPr txBox="1"/>
          <p:nvPr/>
        </p:nvSpPr>
        <p:spPr>
          <a:xfrm>
            <a:off x="228600" y="-1962219"/>
            <a:ext cx="8382000" cy="8905002"/>
          </a:xfrm>
          <a:prstGeom prst="rect">
            <a:avLst/>
          </a:prstGeom>
          <a:noFill/>
        </p:spPr>
        <p:txBody>
          <a:bodyPr wrap="square">
            <a:spAutoFit/>
          </a:bodyPr>
          <a:lstStyle/>
          <a:p>
            <a:pPr algn="just">
              <a:lnSpc>
                <a:spcPct val="150000"/>
              </a:lnSpc>
              <a:spcBef>
                <a:spcPts val="600"/>
              </a:spcBef>
              <a:spcAft>
                <a:spcPts val="600"/>
              </a:spcAft>
            </a:pPr>
            <a:endParaRPr lang="en-US" dirty="0">
              <a:latin typeface="Arial" pitchFamily="34" charset="0"/>
              <a:cs typeface="Arial" pitchFamily="34" charset="0"/>
            </a:endParaRPr>
          </a:p>
          <a:p>
            <a:pPr algn="just">
              <a:lnSpc>
                <a:spcPct val="150000"/>
              </a:lnSpc>
              <a:spcBef>
                <a:spcPts val="600"/>
              </a:spcBef>
              <a:spcAft>
                <a:spcPts val="600"/>
              </a:spcAft>
            </a:pPr>
            <a:endParaRPr lang="en-US" dirty="0">
              <a:latin typeface="Arial" pitchFamily="34" charset="0"/>
              <a:cs typeface="Arial" pitchFamily="34" charset="0"/>
            </a:endParaRPr>
          </a:p>
          <a:p>
            <a:pPr algn="just">
              <a:lnSpc>
                <a:spcPct val="150000"/>
              </a:lnSpc>
              <a:spcBef>
                <a:spcPts val="600"/>
              </a:spcBef>
              <a:spcAft>
                <a:spcPts val="600"/>
              </a:spcAft>
            </a:pPr>
            <a:endParaRPr lang="en-US" dirty="0">
              <a:latin typeface="Arial" pitchFamily="34" charset="0"/>
              <a:cs typeface="Arial" pitchFamily="34" charset="0"/>
            </a:endParaRPr>
          </a:p>
          <a:p>
            <a:pPr algn="just">
              <a:lnSpc>
                <a:spcPct val="150000"/>
              </a:lnSpc>
              <a:spcBef>
                <a:spcPts val="600"/>
              </a:spcBef>
              <a:spcAft>
                <a:spcPts val="600"/>
              </a:spcAft>
            </a:pPr>
            <a:endParaRPr lang="en-US" dirty="0">
              <a:latin typeface="Arial" pitchFamily="34" charset="0"/>
              <a:cs typeface="Arial" pitchFamily="34" charset="0"/>
            </a:endParaRPr>
          </a:p>
          <a:p>
            <a:pPr algn="ctr">
              <a:lnSpc>
                <a:spcPct val="150000"/>
              </a:lnSpc>
              <a:spcBef>
                <a:spcPts val="600"/>
              </a:spcBef>
              <a:spcAft>
                <a:spcPts val="600"/>
              </a:spcAft>
            </a:pPr>
            <a:r>
              <a:rPr lang="en-US" b="1" dirty="0">
                <a:solidFill>
                  <a:srgbClr val="FF0000"/>
                </a:solidFill>
                <a:latin typeface="Arial" pitchFamily="34" charset="0"/>
                <a:cs typeface="Arial" pitchFamily="34" charset="0"/>
              </a:rPr>
              <a:t> ELECTRONIC EFFECTS IN ORGANIC COMPOUNDS</a:t>
            </a:r>
          </a:p>
          <a:p>
            <a:pPr algn="just">
              <a:lnSpc>
                <a:spcPct val="150000"/>
              </a:lnSpc>
              <a:spcBef>
                <a:spcPts val="600"/>
              </a:spcBef>
              <a:spcAft>
                <a:spcPts val="600"/>
              </a:spcAft>
            </a:pPr>
            <a:r>
              <a:rPr lang="en-US" dirty="0">
                <a:latin typeface="Arial" pitchFamily="34" charset="0"/>
                <a:cs typeface="Arial" pitchFamily="34" charset="0"/>
              </a:rPr>
              <a:t>An organic reaction is believed to occur by the attack of a reagent on a carbon compound called the substrate</a:t>
            </a:r>
          </a:p>
          <a:p>
            <a:pPr algn="ctr">
              <a:lnSpc>
                <a:spcPct val="150000"/>
              </a:lnSpc>
              <a:spcBef>
                <a:spcPts val="600"/>
              </a:spcBef>
              <a:spcAft>
                <a:spcPts val="600"/>
              </a:spcAft>
            </a:pPr>
            <a:r>
              <a:rPr lang="en-US" dirty="0">
                <a:latin typeface="Arial" pitchFamily="34" charset="0"/>
                <a:cs typeface="Arial" pitchFamily="34" charset="0"/>
              </a:rPr>
              <a:t>Substrate +  Attacking reagent 	      	Products</a:t>
            </a:r>
          </a:p>
          <a:p>
            <a:pPr algn="ctr">
              <a:lnSpc>
                <a:spcPct val="150000"/>
              </a:lnSpc>
              <a:spcBef>
                <a:spcPts val="600"/>
              </a:spcBef>
              <a:spcAft>
                <a:spcPts val="600"/>
              </a:spcAft>
            </a:pPr>
            <a:endParaRPr lang="en-US" dirty="0">
              <a:latin typeface="Arial" pitchFamily="34" charset="0"/>
              <a:cs typeface="Arial" pitchFamily="34" charset="0"/>
            </a:endParaRPr>
          </a:p>
          <a:p>
            <a:pPr algn="ctr">
              <a:lnSpc>
                <a:spcPct val="150000"/>
              </a:lnSpc>
              <a:spcBef>
                <a:spcPts val="600"/>
              </a:spcBef>
              <a:spcAft>
                <a:spcPts val="600"/>
              </a:spcAft>
            </a:pPr>
            <a:r>
              <a:rPr lang="en-US" dirty="0">
                <a:latin typeface="Arial" pitchFamily="34" charset="0"/>
                <a:cs typeface="Arial" pitchFamily="34" charset="0"/>
              </a:rPr>
              <a:t>The attacking reagents may be either an electron-deficient or an electron-rich center and can attack the substrate molecules successfully only if the substrate possesses oppositely charged centers. This can be possible only if in the substrate molecule the displacement of bonded electrons occurs either partially or completely creating centers of low and high electron density. These displacements play a vital role in determining the reactivity of any molecule in a given reaction. These are mainly of four types</a:t>
            </a:r>
            <a:endParaRPr lang="en-IN" dirty="0">
              <a:latin typeface="Arial" pitchFamily="34" charset="0"/>
              <a:cs typeface="Arial" pitchFamily="34" charset="0"/>
            </a:endParaRPr>
          </a:p>
          <a:p>
            <a:pPr algn="just">
              <a:lnSpc>
                <a:spcPct val="150000"/>
              </a:lnSpc>
              <a:spcBef>
                <a:spcPts val="600"/>
              </a:spcBef>
              <a:spcAft>
                <a:spcPts val="600"/>
              </a:spcAft>
            </a:pPr>
            <a:r>
              <a:rPr lang="en-US" i="1" dirty="0">
                <a:latin typeface="Arial" pitchFamily="34" charset="0"/>
                <a:cs typeface="Arial" pitchFamily="34" charset="0"/>
              </a:rPr>
              <a:t>1. Inductive effect and field effect	2. Electrometric effects 3. Resonance or </a:t>
            </a:r>
            <a:r>
              <a:rPr lang="en-US" i="1" dirty="0" err="1">
                <a:latin typeface="Arial" pitchFamily="34" charset="0"/>
                <a:cs typeface="Arial" pitchFamily="34" charset="0"/>
              </a:rPr>
              <a:t>mesomeric</a:t>
            </a:r>
            <a:r>
              <a:rPr lang="en-US" i="1" dirty="0">
                <a:latin typeface="Arial" pitchFamily="34" charset="0"/>
                <a:cs typeface="Arial" pitchFamily="34" charset="0"/>
              </a:rPr>
              <a:t> effects and 4. </a:t>
            </a:r>
            <a:r>
              <a:rPr lang="en-US" i="1" dirty="0" err="1">
                <a:latin typeface="Arial" pitchFamily="34" charset="0"/>
                <a:cs typeface="Arial" pitchFamily="34" charset="0"/>
              </a:rPr>
              <a:t>Hyperconjugatton</a:t>
            </a:r>
            <a:r>
              <a:rPr lang="en-US" i="1" dirty="0">
                <a:latin typeface="Arial" pitchFamily="34" charset="0"/>
                <a:cs typeface="Arial" pitchFamily="34" charset="0"/>
              </a:rPr>
              <a:t> effects</a:t>
            </a:r>
            <a:endParaRPr lang="en-IN" i="1" dirty="0">
              <a:latin typeface="Arial" pitchFamily="34" charset="0"/>
              <a:cs typeface="Arial" pitchFamily="34" charset="0"/>
            </a:endParaRPr>
          </a:p>
        </p:txBody>
      </p:sp>
      <p:pic>
        <p:nvPicPr>
          <p:cNvPr id="4" name="Picture 2">
            <a:extLst>
              <a:ext uri="{FF2B5EF4-FFF2-40B4-BE49-F238E27FC236}">
                <a16:creationId xmlns:a16="http://schemas.microsoft.com/office/drawing/2014/main" id="{AC4D29B8-515E-4939-8F44-6A3C0F0EE29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2030"/>
          <a:stretch/>
        </p:blipFill>
        <p:spPr bwMode="auto">
          <a:xfrm>
            <a:off x="1752600" y="2209800"/>
            <a:ext cx="6096000" cy="598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a:extLst>
              <a:ext uri="{FF2B5EF4-FFF2-40B4-BE49-F238E27FC236}">
                <a16:creationId xmlns:a16="http://schemas.microsoft.com/office/drawing/2014/main" id="{4287E334-4B2B-42F9-A762-A2737BE923A6}"/>
              </a:ext>
            </a:extLst>
          </p:cNvPr>
          <p:cNvSpPr>
            <a:spLocks noGrp="1"/>
          </p:cNvSpPr>
          <p:nvPr>
            <p:ph type="ftr" sz="quarter" idx="11"/>
          </p:nvPr>
        </p:nvSpPr>
        <p:spPr/>
        <p:txBody>
          <a:bodyPr/>
          <a:lstStyle/>
          <a:p>
            <a:r>
              <a:rPr lang="en-US"/>
              <a:t>DEPARTMENT OF CHEMISTRY                                        SGGSJ GC PAONTA SAHIB</a:t>
            </a:r>
          </a:p>
        </p:txBody>
      </p:sp>
    </p:spTree>
    <p:extLst>
      <p:ext uri="{BB962C8B-B14F-4D97-AF65-F5344CB8AC3E}">
        <p14:creationId xmlns:p14="http://schemas.microsoft.com/office/powerpoint/2010/main" val="3325431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D3643A8-D080-4CF9-B7C1-635DFCA87945}"/>
              </a:ext>
            </a:extLst>
          </p:cNvPr>
          <p:cNvSpPr txBox="1"/>
          <p:nvPr/>
        </p:nvSpPr>
        <p:spPr>
          <a:xfrm>
            <a:off x="457200" y="1538739"/>
            <a:ext cx="8534400" cy="2118529"/>
          </a:xfrm>
          <a:prstGeom prst="rect">
            <a:avLst/>
          </a:prstGeom>
          <a:noFill/>
        </p:spPr>
        <p:txBody>
          <a:bodyPr wrap="square">
            <a:spAutoFit/>
          </a:bodyPr>
          <a:lstStyle/>
          <a:p>
            <a:pPr algn="just">
              <a:lnSpc>
                <a:spcPct val="150000"/>
              </a:lnSpc>
              <a:spcBef>
                <a:spcPts val="600"/>
              </a:spcBef>
              <a:spcAft>
                <a:spcPts val="600"/>
              </a:spcAft>
            </a:pPr>
            <a:r>
              <a:rPr lang="en-US" dirty="0">
                <a:latin typeface="Arial" pitchFamily="34" charset="0"/>
                <a:cs typeface="Arial" pitchFamily="34" charset="0"/>
              </a:rPr>
              <a:t>Whenever an electron-withdrawing atom such as CI is attached to the end of a carbon chain, the σ-electrons of the C-Cl bond are attracted by or displaced towards the more electronegative chlorine atom. As a result of this displacement, CI atom acquires a small negative charge (i.e., δ</a:t>
            </a:r>
            <a:r>
              <a:rPr lang="en-US" baseline="30000" dirty="0">
                <a:latin typeface="Arial" pitchFamily="34" charset="0"/>
                <a:cs typeface="Arial" pitchFamily="34" charset="0"/>
              </a:rPr>
              <a:t>-</a:t>
            </a:r>
            <a:r>
              <a:rPr lang="en-US" dirty="0">
                <a:latin typeface="Arial" pitchFamily="34" charset="0"/>
                <a:cs typeface="Arial" pitchFamily="34" charset="0"/>
              </a:rPr>
              <a:t>) and C, acquires a small positive charge (i.e., δ</a:t>
            </a:r>
            <a:r>
              <a:rPr lang="en-US" baseline="30000" dirty="0">
                <a:latin typeface="Arial" pitchFamily="34" charset="0"/>
                <a:cs typeface="Arial" pitchFamily="34" charset="0"/>
              </a:rPr>
              <a:t>+</a:t>
            </a:r>
            <a:r>
              <a:rPr lang="en-US" dirty="0">
                <a:latin typeface="Arial" pitchFamily="34" charset="0"/>
                <a:cs typeface="Arial" pitchFamily="34" charset="0"/>
              </a:rPr>
              <a:t>) as shown below;</a:t>
            </a:r>
            <a:endParaRPr lang="en-IN" dirty="0">
              <a:latin typeface="Arial" pitchFamily="34" charset="0"/>
              <a:cs typeface="Arial" pitchFamily="34" charset="0"/>
            </a:endParaRPr>
          </a:p>
        </p:txBody>
      </p:sp>
      <p:sp>
        <p:nvSpPr>
          <p:cNvPr id="6" name="Title 5">
            <a:extLst>
              <a:ext uri="{FF2B5EF4-FFF2-40B4-BE49-F238E27FC236}">
                <a16:creationId xmlns:a16="http://schemas.microsoft.com/office/drawing/2014/main" id="{C136B1F9-3BEE-4801-8BB2-64FF8E050D38}"/>
              </a:ext>
            </a:extLst>
          </p:cNvPr>
          <p:cNvSpPr>
            <a:spLocks noGrp="1"/>
          </p:cNvSpPr>
          <p:nvPr>
            <p:ph type="title"/>
          </p:nvPr>
        </p:nvSpPr>
        <p:spPr/>
        <p:txBody>
          <a:bodyPr/>
          <a:lstStyle/>
          <a:p>
            <a:r>
              <a:rPr lang="en-US" dirty="0"/>
              <a:t>INDUCTIVE EFFECT</a:t>
            </a:r>
            <a:endParaRPr lang="en-IN" dirty="0"/>
          </a:p>
        </p:txBody>
      </p:sp>
      <p:pic>
        <p:nvPicPr>
          <p:cNvPr id="10" name="Content Placeholder 9" descr="C:\Users\Sunil Choudhary\AppData\Local\Microsoft\Windows\INetCache\Content.Word\8.jpeg">
            <a:extLst>
              <a:ext uri="{FF2B5EF4-FFF2-40B4-BE49-F238E27FC236}">
                <a16:creationId xmlns:a16="http://schemas.microsoft.com/office/drawing/2014/main" id="{D2AD9FD5-D020-41B9-BC72-E837D3752625}"/>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 y="3610769"/>
            <a:ext cx="8153399" cy="1647031"/>
          </a:xfrm>
          <a:prstGeom prst="rect">
            <a:avLst/>
          </a:prstGeom>
          <a:noFill/>
          <a:ln>
            <a:solidFill>
              <a:schemeClr val="tx1"/>
            </a:solidFill>
          </a:ln>
        </p:spPr>
      </p:pic>
      <p:sp>
        <p:nvSpPr>
          <p:cNvPr id="11" name="Footer Placeholder 10">
            <a:extLst>
              <a:ext uri="{FF2B5EF4-FFF2-40B4-BE49-F238E27FC236}">
                <a16:creationId xmlns:a16="http://schemas.microsoft.com/office/drawing/2014/main" id="{BF88DD98-D149-4930-A6F7-09EB29D2A9CB}"/>
              </a:ext>
            </a:extLst>
          </p:cNvPr>
          <p:cNvSpPr>
            <a:spLocks noGrp="1"/>
          </p:cNvSpPr>
          <p:nvPr>
            <p:ph type="ftr" sz="quarter" idx="11"/>
          </p:nvPr>
        </p:nvSpPr>
        <p:spPr/>
        <p:txBody>
          <a:bodyPr/>
          <a:lstStyle/>
          <a:p>
            <a:r>
              <a:rPr lang="en-US"/>
              <a:t>DEPARTMENT OF CHEMISTRY                                        SGGSJ GC PAONTA SAHIB</a:t>
            </a:r>
          </a:p>
        </p:txBody>
      </p:sp>
    </p:spTree>
    <p:extLst>
      <p:ext uri="{BB962C8B-B14F-4D97-AF65-F5344CB8AC3E}">
        <p14:creationId xmlns:p14="http://schemas.microsoft.com/office/powerpoint/2010/main" val="1437519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9DF96DD-65CB-4703-875E-883C5F734041}"/>
              </a:ext>
            </a:extLst>
          </p:cNvPr>
          <p:cNvSpPr>
            <a:spLocks noGrp="1"/>
          </p:cNvSpPr>
          <p:nvPr>
            <p:ph type="title"/>
          </p:nvPr>
        </p:nvSpPr>
        <p:spPr/>
        <p:txBody>
          <a:bodyPr/>
          <a:lstStyle/>
          <a:p>
            <a:r>
              <a:rPr lang="en-US" dirty="0">
                <a:solidFill>
                  <a:srgbClr val="FF0000"/>
                </a:solidFill>
              </a:rPr>
              <a:t>INDUCTIVE EFFECT</a:t>
            </a:r>
            <a:endParaRPr lang="en-IN" dirty="0">
              <a:solidFill>
                <a:srgbClr val="FF0000"/>
              </a:solidFill>
            </a:endParaRPr>
          </a:p>
        </p:txBody>
      </p:sp>
      <p:sp>
        <p:nvSpPr>
          <p:cNvPr id="7" name="Content Placeholder 6">
            <a:extLst>
              <a:ext uri="{FF2B5EF4-FFF2-40B4-BE49-F238E27FC236}">
                <a16:creationId xmlns:a16="http://schemas.microsoft.com/office/drawing/2014/main" id="{2E9D7299-7F90-4206-A3A8-0AE2C74EEAA0}"/>
              </a:ext>
            </a:extLst>
          </p:cNvPr>
          <p:cNvSpPr txBox="1">
            <a:spLocks noGrp="1"/>
          </p:cNvSpPr>
          <p:nvPr>
            <p:ph idx="1"/>
          </p:nvPr>
        </p:nvSpPr>
        <p:spPr>
          <a:xfrm>
            <a:off x="-228600" y="1219200"/>
            <a:ext cx="9372600" cy="4609723"/>
          </a:xfrm>
          <a:prstGeom prst="rect">
            <a:avLst/>
          </a:prstGeom>
          <a:noFill/>
        </p:spPr>
        <p:txBody>
          <a:bodyPr wrap="square">
            <a:spAutoFit/>
          </a:bodyPr>
          <a:lstStyle/>
          <a:p>
            <a:pPr algn="just">
              <a:lnSpc>
                <a:spcPct val="150000"/>
              </a:lnSpc>
              <a:spcBef>
                <a:spcPts val="600"/>
              </a:spcBef>
              <a:spcAft>
                <a:spcPts val="600"/>
              </a:spcAft>
            </a:pPr>
            <a:r>
              <a:rPr lang="en-US" sz="2400" dirty="0">
                <a:latin typeface="Arial" pitchFamily="34" charset="0"/>
                <a:cs typeface="Arial" pitchFamily="34" charset="0"/>
              </a:rPr>
              <a:t>This effect can still be transmitted further but the intensity goes on decreasing considerably with distance. This type of σ-electron displacements along a saturated chain of atoms due to the presence of a polar covalent bond is called inductive effect or simply I-effect. Sometimes inductive effect is also called transmission effect or T-effect.</a:t>
            </a:r>
            <a:endParaRPr lang="en-IN" sz="2400" dirty="0">
              <a:latin typeface="Arial" pitchFamily="34" charset="0"/>
              <a:cs typeface="Arial" pitchFamily="34" charset="0"/>
            </a:endParaRPr>
          </a:p>
          <a:p>
            <a:pPr algn="just">
              <a:lnSpc>
                <a:spcPct val="150000"/>
              </a:lnSpc>
              <a:spcBef>
                <a:spcPts val="600"/>
              </a:spcBef>
              <a:spcAft>
                <a:spcPts val="600"/>
              </a:spcAft>
            </a:pPr>
            <a:r>
              <a:rPr lang="en-US" sz="2400" i="1" dirty="0">
                <a:solidFill>
                  <a:srgbClr val="7030A0"/>
                </a:solidFill>
                <a:latin typeface="Arial" pitchFamily="34" charset="0"/>
                <a:cs typeface="Arial" pitchFamily="34" charset="0"/>
              </a:rPr>
              <a:t>NOTE: </a:t>
            </a:r>
            <a:r>
              <a:rPr lang="en-US" sz="2400" i="1" dirty="0">
                <a:latin typeface="Arial" pitchFamily="34" charset="0"/>
                <a:cs typeface="Arial" pitchFamily="34" charset="0"/>
              </a:rPr>
              <a:t>The inductive effect is almost negligible beyond two carbon atoms from the heteroatom.</a:t>
            </a:r>
            <a:endParaRPr lang="en-IN" sz="2400" dirty="0">
              <a:latin typeface="Arial" pitchFamily="34" charset="0"/>
              <a:cs typeface="Arial" pitchFamily="34" charset="0"/>
            </a:endParaRPr>
          </a:p>
        </p:txBody>
      </p:sp>
      <p:sp>
        <p:nvSpPr>
          <p:cNvPr id="9" name="Footer Placeholder 8">
            <a:extLst>
              <a:ext uri="{FF2B5EF4-FFF2-40B4-BE49-F238E27FC236}">
                <a16:creationId xmlns:a16="http://schemas.microsoft.com/office/drawing/2014/main" id="{A72A41F2-A6EC-49D5-8C39-EC72202D0EF1}"/>
              </a:ext>
            </a:extLst>
          </p:cNvPr>
          <p:cNvSpPr>
            <a:spLocks noGrp="1"/>
          </p:cNvSpPr>
          <p:nvPr>
            <p:ph type="ftr" sz="quarter" idx="11"/>
          </p:nvPr>
        </p:nvSpPr>
        <p:spPr/>
        <p:txBody>
          <a:bodyPr/>
          <a:lstStyle/>
          <a:p>
            <a:r>
              <a:rPr lang="en-US"/>
              <a:t>DEPARTMENT OF CHEMISTRY                                        SGGSJ GC PAONTA SAHIB</a:t>
            </a:r>
          </a:p>
        </p:txBody>
      </p:sp>
    </p:spTree>
    <p:extLst>
      <p:ext uri="{BB962C8B-B14F-4D97-AF65-F5344CB8AC3E}">
        <p14:creationId xmlns:p14="http://schemas.microsoft.com/office/powerpoint/2010/main" val="29136605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EF2ED-9B5A-4513-BC6A-89AC1838C31D}"/>
              </a:ext>
            </a:extLst>
          </p:cNvPr>
          <p:cNvSpPr>
            <a:spLocks noGrp="1"/>
          </p:cNvSpPr>
          <p:nvPr>
            <p:ph type="title"/>
          </p:nvPr>
        </p:nvSpPr>
        <p:spPr/>
        <p:txBody>
          <a:bodyPr/>
          <a:lstStyle/>
          <a:p>
            <a:r>
              <a:rPr lang="en-US" dirty="0">
                <a:solidFill>
                  <a:srgbClr val="FF0000"/>
                </a:solidFill>
              </a:rPr>
              <a:t>TYPES OF INDUCTIVE EFFECT</a:t>
            </a:r>
            <a:endParaRPr lang="en-IN" dirty="0">
              <a:solidFill>
                <a:srgbClr val="FF0000"/>
              </a:solidFill>
            </a:endParaRPr>
          </a:p>
        </p:txBody>
      </p:sp>
      <p:sp>
        <p:nvSpPr>
          <p:cNvPr id="3" name="Content Placeholder 2">
            <a:extLst>
              <a:ext uri="{FF2B5EF4-FFF2-40B4-BE49-F238E27FC236}">
                <a16:creationId xmlns:a16="http://schemas.microsoft.com/office/drawing/2014/main" id="{2D06CF36-F970-4714-BBA7-FD7462AD16C2}"/>
              </a:ext>
            </a:extLst>
          </p:cNvPr>
          <p:cNvSpPr>
            <a:spLocks noGrp="1"/>
          </p:cNvSpPr>
          <p:nvPr>
            <p:ph idx="1"/>
          </p:nvPr>
        </p:nvSpPr>
        <p:spPr/>
        <p:txBody>
          <a:bodyPr>
            <a:normAutofit fontScale="77500" lnSpcReduction="20000"/>
          </a:bodyPr>
          <a:lstStyle/>
          <a:p>
            <a:pPr algn="just">
              <a:lnSpc>
                <a:spcPct val="200000"/>
              </a:lnSpc>
              <a:spcBef>
                <a:spcPts val="600"/>
              </a:spcBef>
              <a:spcAft>
                <a:spcPts val="600"/>
              </a:spcAft>
            </a:pPr>
            <a:r>
              <a:rPr lang="en-US" b="1" dirty="0" err="1">
                <a:latin typeface="Arial" pitchFamily="34" charset="0"/>
                <a:cs typeface="Arial" pitchFamily="34" charset="0"/>
              </a:rPr>
              <a:t>i</a:t>
            </a:r>
            <a:r>
              <a:rPr lang="en-US" b="1" dirty="0">
                <a:latin typeface="Arial" pitchFamily="34" charset="0"/>
                <a:cs typeface="Arial" pitchFamily="34" charset="0"/>
              </a:rPr>
              <a:t>) -I-Effect and 		(ii) +I-Effect</a:t>
            </a:r>
            <a:endParaRPr lang="en-IN" b="1" dirty="0">
              <a:latin typeface="Arial" pitchFamily="34" charset="0"/>
              <a:cs typeface="Arial" pitchFamily="34" charset="0"/>
            </a:endParaRPr>
          </a:p>
          <a:p>
            <a:pPr lvl="0" algn="just">
              <a:lnSpc>
                <a:spcPct val="200000"/>
              </a:lnSpc>
              <a:spcBef>
                <a:spcPts val="600"/>
              </a:spcBef>
              <a:spcAft>
                <a:spcPts val="600"/>
              </a:spcAft>
            </a:pPr>
            <a:r>
              <a:rPr lang="en-US" b="1" dirty="0">
                <a:latin typeface="Arial" pitchFamily="34" charset="0"/>
                <a:cs typeface="Arial" pitchFamily="34" charset="0"/>
              </a:rPr>
              <a:t>-I-Effect:</a:t>
            </a:r>
            <a:r>
              <a:rPr lang="en-US" dirty="0">
                <a:latin typeface="Arial" pitchFamily="34" charset="0"/>
                <a:cs typeface="Arial" pitchFamily="34" charset="0"/>
              </a:rPr>
              <a:t> If the heteroatom attached to the end of the carbon chain is more electronegative than carbon or electron-withdrawing or electron attracting, the inductive effect is called-I-effect. For example X is more electronegative than C</a:t>
            </a:r>
            <a:endParaRPr lang="en-IN" dirty="0">
              <a:latin typeface="Arial" pitchFamily="34" charset="0"/>
              <a:cs typeface="Arial" pitchFamily="34" charset="0"/>
            </a:endParaRPr>
          </a:p>
          <a:p>
            <a:endParaRPr lang="en-IN" dirty="0"/>
          </a:p>
        </p:txBody>
      </p:sp>
      <p:pic>
        <p:nvPicPr>
          <p:cNvPr id="4" name="Picture 3" descr="C:\Users\Sunil Choudhary\AppData\Local\Microsoft\Windows\INetCache\Content.Word\8.jpeg">
            <a:extLst>
              <a:ext uri="{FF2B5EF4-FFF2-40B4-BE49-F238E27FC236}">
                <a16:creationId xmlns:a16="http://schemas.microsoft.com/office/drawing/2014/main" id="{78E5CEE6-CE21-48AE-A6B8-5D69110A099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1305" y="5943600"/>
            <a:ext cx="8261390" cy="685800"/>
          </a:xfrm>
          <a:prstGeom prst="rect">
            <a:avLst/>
          </a:prstGeom>
          <a:noFill/>
          <a:ln>
            <a:solidFill>
              <a:schemeClr val="tx1"/>
            </a:solidFill>
          </a:ln>
        </p:spPr>
      </p:pic>
      <p:sp>
        <p:nvSpPr>
          <p:cNvPr id="5" name="Footer Placeholder 4">
            <a:extLst>
              <a:ext uri="{FF2B5EF4-FFF2-40B4-BE49-F238E27FC236}">
                <a16:creationId xmlns:a16="http://schemas.microsoft.com/office/drawing/2014/main" id="{9955D343-098A-46A3-ABDF-117729DDFD63}"/>
              </a:ext>
            </a:extLst>
          </p:cNvPr>
          <p:cNvSpPr>
            <a:spLocks noGrp="1"/>
          </p:cNvSpPr>
          <p:nvPr>
            <p:ph type="ftr" sz="quarter" idx="11"/>
          </p:nvPr>
        </p:nvSpPr>
        <p:spPr/>
        <p:txBody>
          <a:bodyPr/>
          <a:lstStyle/>
          <a:p>
            <a:r>
              <a:rPr lang="en-US"/>
              <a:t>DEPARTMENT OF CHEMISTRY                                        SGGSJ GC PAONTA SAHIB</a:t>
            </a:r>
          </a:p>
        </p:txBody>
      </p:sp>
    </p:spTree>
    <p:extLst>
      <p:ext uri="{BB962C8B-B14F-4D97-AF65-F5344CB8AC3E}">
        <p14:creationId xmlns:p14="http://schemas.microsoft.com/office/powerpoint/2010/main" val="1990345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C5232-CF59-45E2-B0A3-94BBC7092EB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0762867-2408-4F65-922F-1BF95BE43294}"/>
              </a:ext>
            </a:extLst>
          </p:cNvPr>
          <p:cNvSpPr>
            <a:spLocks noGrp="1"/>
          </p:cNvSpPr>
          <p:nvPr>
            <p:ph idx="1"/>
          </p:nvPr>
        </p:nvSpPr>
        <p:spPr/>
        <p:txBody>
          <a:bodyPr/>
          <a:lstStyle/>
          <a:p>
            <a:r>
              <a:rPr lang="en-US" b="1" dirty="0">
                <a:latin typeface="Arial" pitchFamily="34" charset="0"/>
                <a:cs typeface="Arial" pitchFamily="34" charset="0"/>
              </a:rPr>
              <a:t>+I-Effect:</a:t>
            </a:r>
            <a:r>
              <a:rPr lang="en-US" dirty="0">
                <a:latin typeface="Arial" pitchFamily="34" charset="0"/>
                <a:cs typeface="Arial" pitchFamily="34" charset="0"/>
              </a:rPr>
              <a:t> If the heteroatom attached to the end of the carbon chain is less electronegative than carbon, or electron-donating or electron-releasing the inductive effect is called +I-effect. The only electron-donating groups and low electronegativity are Li, Si, Mg, etc. and alkyl groups.</a:t>
            </a:r>
          </a:p>
          <a:p>
            <a:endParaRPr lang="en-IN" dirty="0"/>
          </a:p>
        </p:txBody>
      </p:sp>
      <p:pic>
        <p:nvPicPr>
          <p:cNvPr id="4" name="Picture 3" descr="C:\Users\Sunil Choudhary\AppData\Local\Microsoft\Windows\INetCache\Content.Word\8.jpeg">
            <a:extLst>
              <a:ext uri="{FF2B5EF4-FFF2-40B4-BE49-F238E27FC236}">
                <a16:creationId xmlns:a16="http://schemas.microsoft.com/office/drawing/2014/main" id="{6BAB4E57-B28A-4D26-BD96-AD7F260AD8C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02975" y="5949448"/>
            <a:ext cx="4538050" cy="914400"/>
          </a:xfrm>
          <a:prstGeom prst="rect">
            <a:avLst/>
          </a:prstGeom>
          <a:noFill/>
          <a:ln>
            <a:solidFill>
              <a:schemeClr val="tx1"/>
            </a:solidFill>
          </a:ln>
        </p:spPr>
      </p:pic>
      <p:sp>
        <p:nvSpPr>
          <p:cNvPr id="5" name="Footer Placeholder 4">
            <a:extLst>
              <a:ext uri="{FF2B5EF4-FFF2-40B4-BE49-F238E27FC236}">
                <a16:creationId xmlns:a16="http://schemas.microsoft.com/office/drawing/2014/main" id="{4CA4DA51-0DED-4B6C-8BF5-573442246CE2}"/>
              </a:ext>
            </a:extLst>
          </p:cNvPr>
          <p:cNvSpPr>
            <a:spLocks noGrp="1"/>
          </p:cNvSpPr>
          <p:nvPr>
            <p:ph type="ftr" sz="quarter" idx="11"/>
          </p:nvPr>
        </p:nvSpPr>
        <p:spPr/>
        <p:txBody>
          <a:bodyPr/>
          <a:lstStyle/>
          <a:p>
            <a:r>
              <a:rPr lang="en-US"/>
              <a:t>DEPARTMENT OF CHEMISTRY                                        SGGSJ GC PAONTA SAHIB</a:t>
            </a:r>
          </a:p>
        </p:txBody>
      </p:sp>
    </p:spTree>
    <p:extLst>
      <p:ext uri="{BB962C8B-B14F-4D97-AF65-F5344CB8AC3E}">
        <p14:creationId xmlns:p14="http://schemas.microsoft.com/office/powerpoint/2010/main" val="20963708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0B95D-23CB-4741-B80B-07D3EA963D7A}"/>
              </a:ext>
            </a:extLst>
          </p:cNvPr>
          <p:cNvSpPr>
            <a:spLocks noGrp="1"/>
          </p:cNvSpPr>
          <p:nvPr>
            <p:ph type="title"/>
          </p:nvPr>
        </p:nvSpPr>
        <p:spPr/>
        <p:txBody>
          <a:bodyPr/>
          <a:lstStyle/>
          <a:p>
            <a:r>
              <a:rPr lang="en-US" dirty="0"/>
              <a:t>+I EFFECT</a:t>
            </a:r>
            <a:endParaRPr lang="en-IN" dirty="0"/>
          </a:p>
        </p:txBody>
      </p:sp>
      <p:sp>
        <p:nvSpPr>
          <p:cNvPr id="3" name="Content Placeholder 2">
            <a:extLst>
              <a:ext uri="{FF2B5EF4-FFF2-40B4-BE49-F238E27FC236}">
                <a16:creationId xmlns:a16="http://schemas.microsoft.com/office/drawing/2014/main" id="{A6BB1060-10F7-42D7-BCAF-8FAD6149C2C8}"/>
              </a:ext>
            </a:extLst>
          </p:cNvPr>
          <p:cNvSpPr>
            <a:spLocks noGrp="1"/>
          </p:cNvSpPr>
          <p:nvPr>
            <p:ph idx="1"/>
          </p:nvPr>
        </p:nvSpPr>
        <p:spPr/>
        <p:txBody>
          <a:bodyPr/>
          <a:lstStyle/>
          <a:p>
            <a:r>
              <a:rPr lang="en-US" dirty="0">
                <a:latin typeface="Arial" pitchFamily="34" charset="0"/>
                <a:cs typeface="Arial" pitchFamily="34" charset="0"/>
              </a:rPr>
              <a:t>So far the most important example of groups having electron-donating inductive effect is the alkyl group. </a:t>
            </a:r>
            <a:r>
              <a:rPr lang="en-US" i="1" dirty="0">
                <a:latin typeface="Arial" pitchFamily="34" charset="0"/>
                <a:cs typeface="Arial" pitchFamily="34" charset="0"/>
              </a:rPr>
              <a:t>The more highly substituted the alkyl group, the greater is probability to donate electrons and hence stronger is its +I-effect.</a:t>
            </a:r>
            <a:endParaRPr lang="en-IN" dirty="0">
              <a:latin typeface="Arial" pitchFamily="34" charset="0"/>
              <a:cs typeface="Arial" pitchFamily="34" charset="0"/>
            </a:endParaRPr>
          </a:p>
          <a:p>
            <a:endParaRPr lang="en-IN" dirty="0"/>
          </a:p>
        </p:txBody>
      </p:sp>
      <p:pic>
        <p:nvPicPr>
          <p:cNvPr id="4" name="Picture 3" descr="C:\Users\Sunil Choudhary\AppData\Local\Microsoft\Windows\INetCache\Content.Word\9.jpeg">
            <a:extLst>
              <a:ext uri="{FF2B5EF4-FFF2-40B4-BE49-F238E27FC236}">
                <a16:creationId xmlns:a16="http://schemas.microsoft.com/office/drawing/2014/main" id="{46D1B4DE-B0AF-426F-9F7C-D9DC860D2E7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5165723"/>
            <a:ext cx="8839200" cy="1143001"/>
          </a:xfrm>
          <a:prstGeom prst="rect">
            <a:avLst/>
          </a:prstGeom>
          <a:noFill/>
          <a:ln>
            <a:solidFill>
              <a:schemeClr val="tx1"/>
            </a:solidFill>
          </a:ln>
        </p:spPr>
      </p:pic>
      <p:sp>
        <p:nvSpPr>
          <p:cNvPr id="5" name="Footer Placeholder 4">
            <a:extLst>
              <a:ext uri="{FF2B5EF4-FFF2-40B4-BE49-F238E27FC236}">
                <a16:creationId xmlns:a16="http://schemas.microsoft.com/office/drawing/2014/main" id="{60029ABA-5494-4F5F-BA19-6AA13BB01C8B}"/>
              </a:ext>
            </a:extLst>
          </p:cNvPr>
          <p:cNvSpPr>
            <a:spLocks noGrp="1"/>
          </p:cNvSpPr>
          <p:nvPr>
            <p:ph type="ftr" sz="quarter" idx="11"/>
          </p:nvPr>
        </p:nvSpPr>
        <p:spPr/>
        <p:txBody>
          <a:bodyPr/>
          <a:lstStyle/>
          <a:p>
            <a:r>
              <a:rPr lang="en-US"/>
              <a:t>DEPARTMENT OF CHEMISTRY                                        SGGSJ GC PAONTA SAHIB</a:t>
            </a:r>
          </a:p>
        </p:txBody>
      </p:sp>
    </p:spTree>
    <p:extLst>
      <p:ext uri="{BB962C8B-B14F-4D97-AF65-F5344CB8AC3E}">
        <p14:creationId xmlns:p14="http://schemas.microsoft.com/office/powerpoint/2010/main" val="1254953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A656E-6CCA-4E1C-99AC-A09DAE3030A5}"/>
              </a:ext>
            </a:extLst>
          </p:cNvPr>
          <p:cNvSpPr>
            <a:spLocks noGrp="1"/>
          </p:cNvSpPr>
          <p:nvPr>
            <p:ph type="title"/>
          </p:nvPr>
        </p:nvSpPr>
        <p:spPr/>
        <p:txBody>
          <a:bodyPr/>
          <a:lstStyle/>
          <a:p>
            <a:r>
              <a:rPr lang="en-US" dirty="0"/>
              <a:t>Characteristics of inductive effect</a:t>
            </a:r>
            <a:endParaRPr lang="en-IN" dirty="0"/>
          </a:p>
        </p:txBody>
      </p:sp>
      <p:sp>
        <p:nvSpPr>
          <p:cNvPr id="3" name="Content Placeholder 2">
            <a:extLst>
              <a:ext uri="{FF2B5EF4-FFF2-40B4-BE49-F238E27FC236}">
                <a16:creationId xmlns:a16="http://schemas.microsoft.com/office/drawing/2014/main" id="{180669DF-D8CB-4709-BB74-F287449126F5}"/>
              </a:ext>
            </a:extLst>
          </p:cNvPr>
          <p:cNvSpPr>
            <a:spLocks noGrp="1"/>
          </p:cNvSpPr>
          <p:nvPr>
            <p:ph idx="1"/>
          </p:nvPr>
        </p:nvSpPr>
        <p:spPr/>
        <p:txBody>
          <a:bodyPr>
            <a:normAutofit fontScale="62500" lnSpcReduction="20000"/>
          </a:bodyPr>
          <a:lstStyle/>
          <a:p>
            <a:pPr marL="285750" lvl="0" indent="-285750" algn="just">
              <a:lnSpc>
                <a:spcPct val="150000"/>
              </a:lnSpc>
              <a:spcBef>
                <a:spcPts val="600"/>
              </a:spcBef>
              <a:spcAft>
                <a:spcPts val="600"/>
              </a:spcAft>
              <a:buFont typeface="Wingdings" pitchFamily="2" charset="2"/>
              <a:buChar char="v"/>
            </a:pPr>
            <a:r>
              <a:rPr lang="en-US" i="1" dirty="0">
                <a:latin typeface="Arial" pitchFamily="34" charset="0"/>
                <a:cs typeface="Arial" pitchFamily="34" charset="0"/>
              </a:rPr>
              <a:t>Inductive effect involves only displacement of σ-electrons and occurs in polar single covalent bonds.</a:t>
            </a:r>
            <a:endParaRPr lang="en-IN" dirty="0">
              <a:latin typeface="Arial" pitchFamily="34" charset="0"/>
              <a:cs typeface="Arial" pitchFamily="34" charset="0"/>
            </a:endParaRPr>
          </a:p>
          <a:p>
            <a:pPr marL="285750" lvl="0" indent="-285750" algn="just">
              <a:lnSpc>
                <a:spcPct val="150000"/>
              </a:lnSpc>
              <a:spcBef>
                <a:spcPts val="600"/>
              </a:spcBef>
              <a:spcAft>
                <a:spcPts val="600"/>
              </a:spcAft>
              <a:buFont typeface="Wingdings" pitchFamily="2" charset="2"/>
              <a:buChar char="v"/>
            </a:pPr>
            <a:r>
              <a:rPr lang="en-US" i="1" dirty="0">
                <a:latin typeface="Arial" pitchFamily="34" charset="0"/>
                <a:cs typeface="Arial" pitchFamily="34" charset="0"/>
              </a:rPr>
              <a:t>The inductive effect is a permanent effect and cannot be reversed.</a:t>
            </a:r>
            <a:endParaRPr lang="en-IN" dirty="0">
              <a:latin typeface="Arial" pitchFamily="34" charset="0"/>
              <a:cs typeface="Arial" pitchFamily="34" charset="0"/>
            </a:endParaRPr>
          </a:p>
          <a:p>
            <a:pPr marL="285750" lvl="0" indent="-285750" algn="just">
              <a:lnSpc>
                <a:spcPct val="150000"/>
              </a:lnSpc>
              <a:spcBef>
                <a:spcPts val="600"/>
              </a:spcBef>
              <a:spcAft>
                <a:spcPts val="600"/>
              </a:spcAft>
              <a:buFont typeface="Wingdings" pitchFamily="2" charset="2"/>
              <a:buChar char="v"/>
            </a:pPr>
            <a:r>
              <a:rPr lang="en-US" i="1" dirty="0">
                <a:latin typeface="Arial" pitchFamily="34" charset="0"/>
                <a:cs typeface="Arial" pitchFamily="34" charset="0"/>
              </a:rPr>
              <a:t>The inductive effect decreases progressively as the distance between the carbon atom and the electron-withdrawing or the electron-donating atom or the group increases.</a:t>
            </a:r>
            <a:endParaRPr lang="en-IN" dirty="0">
              <a:latin typeface="Arial" pitchFamily="34" charset="0"/>
              <a:cs typeface="Arial" pitchFamily="34" charset="0"/>
            </a:endParaRPr>
          </a:p>
          <a:p>
            <a:pPr marL="285750" lvl="0" indent="-285750" algn="just">
              <a:lnSpc>
                <a:spcPct val="150000"/>
              </a:lnSpc>
              <a:spcBef>
                <a:spcPts val="600"/>
              </a:spcBef>
              <a:spcAft>
                <a:spcPts val="600"/>
              </a:spcAft>
              <a:buFont typeface="Wingdings" pitchFamily="2" charset="2"/>
              <a:buChar char="v"/>
            </a:pPr>
            <a:r>
              <a:rPr lang="en-US" i="1" dirty="0">
                <a:latin typeface="Arial" pitchFamily="34" charset="0"/>
                <a:cs typeface="Arial" pitchFamily="34" charset="0"/>
              </a:rPr>
              <a:t>The displaced electrons do not leave their orbital. Instead only little distortion of the orbital occurs which causes polarization as shown below</a:t>
            </a:r>
          </a:p>
          <a:p>
            <a:pPr marL="285750" lvl="0" indent="-285750" algn="just">
              <a:lnSpc>
                <a:spcPct val="150000"/>
              </a:lnSpc>
              <a:spcBef>
                <a:spcPts val="600"/>
              </a:spcBef>
              <a:spcAft>
                <a:spcPts val="600"/>
              </a:spcAft>
              <a:buFont typeface="Wingdings" pitchFamily="2" charset="2"/>
              <a:buChar char="v"/>
            </a:pPr>
            <a:endParaRPr lang="en-IN" dirty="0"/>
          </a:p>
        </p:txBody>
      </p:sp>
      <p:pic>
        <p:nvPicPr>
          <p:cNvPr id="4" name="pic">
            <a:extLst>
              <a:ext uri="{FF2B5EF4-FFF2-40B4-BE49-F238E27FC236}">
                <a16:creationId xmlns:a16="http://schemas.microsoft.com/office/drawing/2014/main" id="{FF58D786-6548-497E-8D77-A7C9AD219AF1}"/>
              </a:ext>
            </a:extLst>
          </p:cNvPr>
          <p:cNvPicPr/>
          <p:nvPr/>
        </p:nvPicPr>
        <p:blipFill>
          <a:blip r:embed="rId2"/>
          <a:stretch>
            <a:fillRect/>
          </a:stretch>
        </p:blipFill>
        <p:spPr>
          <a:xfrm>
            <a:off x="2819400" y="5791200"/>
            <a:ext cx="3328035" cy="792162"/>
          </a:xfrm>
          <a:prstGeom prst="rect">
            <a:avLst/>
          </a:prstGeom>
        </p:spPr>
      </p:pic>
      <p:sp>
        <p:nvSpPr>
          <p:cNvPr id="5" name="Footer Placeholder 4">
            <a:extLst>
              <a:ext uri="{FF2B5EF4-FFF2-40B4-BE49-F238E27FC236}">
                <a16:creationId xmlns:a16="http://schemas.microsoft.com/office/drawing/2014/main" id="{7CDEEEBD-8775-48A6-970E-B2F84B18F3B1}"/>
              </a:ext>
            </a:extLst>
          </p:cNvPr>
          <p:cNvSpPr>
            <a:spLocks noGrp="1"/>
          </p:cNvSpPr>
          <p:nvPr>
            <p:ph type="ftr" sz="quarter" idx="11"/>
          </p:nvPr>
        </p:nvSpPr>
        <p:spPr/>
        <p:txBody>
          <a:bodyPr/>
          <a:lstStyle/>
          <a:p>
            <a:r>
              <a:rPr lang="en-US"/>
              <a:t>DEPARTMENT OF CHEMISTRY                                        SGGSJ GC PAONTA SAHIB</a:t>
            </a:r>
          </a:p>
        </p:txBody>
      </p:sp>
    </p:spTree>
    <p:extLst>
      <p:ext uri="{BB962C8B-B14F-4D97-AF65-F5344CB8AC3E}">
        <p14:creationId xmlns:p14="http://schemas.microsoft.com/office/powerpoint/2010/main" val="25903308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24553-35BD-4DA4-B3DC-76A084EF77FB}"/>
              </a:ext>
            </a:extLst>
          </p:cNvPr>
          <p:cNvSpPr>
            <a:spLocks noGrp="1"/>
          </p:cNvSpPr>
          <p:nvPr>
            <p:ph type="title"/>
          </p:nvPr>
        </p:nvSpPr>
        <p:spPr/>
        <p:txBody>
          <a:bodyPr/>
          <a:lstStyle/>
          <a:p>
            <a:r>
              <a:rPr lang="en-US" dirty="0"/>
              <a:t>PROPERTIES OF INDUCTIVE EFFECT</a:t>
            </a:r>
            <a:endParaRPr lang="en-IN" dirty="0"/>
          </a:p>
        </p:txBody>
      </p:sp>
      <p:sp>
        <p:nvSpPr>
          <p:cNvPr id="3" name="Content Placeholder 2">
            <a:extLst>
              <a:ext uri="{FF2B5EF4-FFF2-40B4-BE49-F238E27FC236}">
                <a16:creationId xmlns:a16="http://schemas.microsoft.com/office/drawing/2014/main" id="{3C877882-0794-4D99-967C-D2359A470404}"/>
              </a:ext>
            </a:extLst>
          </p:cNvPr>
          <p:cNvSpPr>
            <a:spLocks noGrp="1"/>
          </p:cNvSpPr>
          <p:nvPr>
            <p:ph idx="1"/>
          </p:nvPr>
        </p:nvSpPr>
        <p:spPr/>
        <p:txBody>
          <a:bodyPr>
            <a:normAutofit fontScale="47500" lnSpcReduction="20000"/>
          </a:bodyPr>
          <a:lstStyle/>
          <a:p>
            <a:pPr algn="just">
              <a:lnSpc>
                <a:spcPct val="200000"/>
              </a:lnSpc>
              <a:spcBef>
                <a:spcPts val="600"/>
              </a:spcBef>
              <a:spcAft>
                <a:spcPts val="600"/>
              </a:spcAft>
            </a:pPr>
            <a:r>
              <a:rPr lang="en-US" dirty="0">
                <a:latin typeface="Arial" pitchFamily="34" charset="0"/>
                <a:cs typeface="Arial" pitchFamily="34" charset="0"/>
              </a:rPr>
              <a:t>Some important properties of inductive effect are discussed below</a:t>
            </a:r>
            <a:endParaRPr lang="en-IN" dirty="0">
              <a:latin typeface="Arial" pitchFamily="34" charset="0"/>
              <a:cs typeface="Arial" pitchFamily="34" charset="0"/>
            </a:endParaRPr>
          </a:p>
          <a:p>
            <a:pPr marL="342900" lvl="0" indent="-342900" algn="just">
              <a:lnSpc>
                <a:spcPct val="200000"/>
              </a:lnSpc>
              <a:spcBef>
                <a:spcPts val="600"/>
              </a:spcBef>
              <a:spcAft>
                <a:spcPts val="600"/>
              </a:spcAft>
              <a:buFont typeface="+mj-lt"/>
              <a:buAutoNum type="arabicPeriod"/>
            </a:pPr>
            <a:r>
              <a:rPr lang="en-US" b="1" dirty="0">
                <a:latin typeface="Arial" pitchFamily="34" charset="0"/>
                <a:cs typeface="Arial" pitchFamily="34" charset="0"/>
              </a:rPr>
              <a:t>Stability of reactive intermediates: </a:t>
            </a:r>
            <a:r>
              <a:rPr lang="en-US" dirty="0">
                <a:latin typeface="Arial" pitchFamily="34" charset="0"/>
                <a:cs typeface="Arial" pitchFamily="34" charset="0"/>
              </a:rPr>
              <a:t>The relative stability of host radicals, carbocations and carbanions can be explained on the basis of inductive effect.</a:t>
            </a:r>
            <a:endParaRPr lang="en-IN" dirty="0">
              <a:latin typeface="Arial" pitchFamily="34" charset="0"/>
              <a:cs typeface="Arial" pitchFamily="34" charset="0"/>
            </a:endParaRPr>
          </a:p>
          <a:p>
            <a:pPr marL="342900" lvl="0" indent="-342900" algn="just">
              <a:lnSpc>
                <a:spcPct val="200000"/>
              </a:lnSpc>
              <a:spcBef>
                <a:spcPts val="600"/>
              </a:spcBef>
              <a:spcAft>
                <a:spcPts val="600"/>
              </a:spcAft>
              <a:buFont typeface="+mj-lt"/>
              <a:buAutoNum type="arabicPeriod"/>
            </a:pPr>
            <a:r>
              <a:rPr lang="en-US" b="1" dirty="0">
                <a:latin typeface="Arial" pitchFamily="34" charset="0"/>
                <a:cs typeface="Arial" pitchFamily="34" charset="0"/>
              </a:rPr>
              <a:t>Polarity of covalent bonds and dipole moment of organic compounds: </a:t>
            </a:r>
            <a:r>
              <a:rPr lang="en-US" dirty="0">
                <a:latin typeface="Arial" pitchFamily="34" charset="0"/>
                <a:cs typeface="Arial" pitchFamily="34" charset="0"/>
              </a:rPr>
              <a:t>an Inductive effect causes polarization of covalent bonds between two dissimilar atoms and definite dipole moment. The magnitude of this dipole moment, however, depends upon</a:t>
            </a:r>
            <a:endParaRPr lang="en-IN" dirty="0">
              <a:latin typeface="Arial" pitchFamily="34" charset="0"/>
              <a:cs typeface="Arial" pitchFamily="34" charset="0"/>
            </a:endParaRPr>
          </a:p>
          <a:p>
            <a:pPr marL="400050" lvl="0" indent="-400050" algn="just">
              <a:lnSpc>
                <a:spcPct val="200000"/>
              </a:lnSpc>
              <a:spcBef>
                <a:spcPts val="600"/>
              </a:spcBef>
              <a:spcAft>
                <a:spcPts val="600"/>
              </a:spcAft>
              <a:buFont typeface="+mj-lt"/>
              <a:buAutoNum type="romanUcPeriod"/>
            </a:pPr>
            <a:r>
              <a:rPr lang="en-US" b="1" dirty="0">
                <a:latin typeface="Arial" pitchFamily="34" charset="0"/>
                <a:cs typeface="Arial" pitchFamily="34" charset="0"/>
              </a:rPr>
              <a:t>Electronegativity difference: </a:t>
            </a:r>
            <a:r>
              <a:rPr lang="en-US" i="1" dirty="0">
                <a:latin typeface="Arial" pitchFamily="34" charset="0"/>
                <a:cs typeface="Arial" pitchFamily="34" charset="0"/>
              </a:rPr>
              <a:t>Greater the electronegativity difference between the </a:t>
            </a:r>
            <a:r>
              <a:rPr lang="en-US" dirty="0">
                <a:latin typeface="Arial" pitchFamily="34" charset="0"/>
                <a:cs typeface="Arial" pitchFamily="34" charset="0"/>
              </a:rPr>
              <a:t>tw</a:t>
            </a:r>
            <a:r>
              <a:rPr lang="en-US" i="1" dirty="0">
                <a:latin typeface="Arial" pitchFamily="34" charset="0"/>
                <a:cs typeface="Arial" pitchFamily="34" charset="0"/>
              </a:rPr>
              <a:t>o atoms forming the covalent bond, more polar is the covalent bond and hence greater is the dipole moment of the organic compound</a:t>
            </a:r>
            <a:endParaRPr lang="en-IN" dirty="0"/>
          </a:p>
        </p:txBody>
      </p:sp>
      <p:sp>
        <p:nvSpPr>
          <p:cNvPr id="4" name="Footer Placeholder 3">
            <a:extLst>
              <a:ext uri="{FF2B5EF4-FFF2-40B4-BE49-F238E27FC236}">
                <a16:creationId xmlns:a16="http://schemas.microsoft.com/office/drawing/2014/main" id="{FCE60F9A-1CAD-40F3-BC7D-40430030E5A4}"/>
              </a:ext>
            </a:extLst>
          </p:cNvPr>
          <p:cNvSpPr>
            <a:spLocks noGrp="1"/>
          </p:cNvSpPr>
          <p:nvPr>
            <p:ph type="ftr" sz="quarter" idx="11"/>
          </p:nvPr>
        </p:nvSpPr>
        <p:spPr/>
        <p:txBody>
          <a:bodyPr/>
          <a:lstStyle/>
          <a:p>
            <a:r>
              <a:rPr lang="en-US"/>
              <a:t>DEPARTMENT OF CHEMISTRY                                        SGGSJ GC PAONTA SAHIB</a:t>
            </a:r>
          </a:p>
        </p:txBody>
      </p:sp>
    </p:spTree>
    <p:extLst>
      <p:ext uri="{BB962C8B-B14F-4D97-AF65-F5344CB8AC3E}">
        <p14:creationId xmlns:p14="http://schemas.microsoft.com/office/powerpoint/2010/main" val="1843449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C0AAA-E2B5-4129-8EC3-5CB023E749A4}"/>
              </a:ext>
            </a:extLst>
          </p:cNvPr>
          <p:cNvSpPr>
            <a:spLocks noGrp="1"/>
          </p:cNvSpPr>
          <p:nvPr>
            <p:ph type="title"/>
          </p:nvPr>
        </p:nvSpPr>
        <p:spPr/>
        <p:txBody>
          <a:bodyPr/>
          <a:lstStyle/>
          <a:p>
            <a:r>
              <a:rPr lang="en-US" dirty="0"/>
              <a:t>Polarity ….</a:t>
            </a:r>
            <a:endParaRPr lang="en-IN" dirty="0"/>
          </a:p>
        </p:txBody>
      </p:sp>
      <p:sp>
        <p:nvSpPr>
          <p:cNvPr id="3" name="Content Placeholder 2">
            <a:extLst>
              <a:ext uri="{FF2B5EF4-FFF2-40B4-BE49-F238E27FC236}">
                <a16:creationId xmlns:a16="http://schemas.microsoft.com/office/drawing/2014/main" id="{636D857E-516F-4A92-83D9-3102B4DE23EF}"/>
              </a:ext>
            </a:extLst>
          </p:cNvPr>
          <p:cNvSpPr>
            <a:spLocks noGrp="1"/>
          </p:cNvSpPr>
          <p:nvPr>
            <p:ph idx="1"/>
          </p:nvPr>
        </p:nvSpPr>
        <p:spPr/>
        <p:txBody>
          <a:bodyPr/>
          <a:lstStyle/>
          <a:p>
            <a:r>
              <a:rPr lang="en-US" b="1" dirty="0">
                <a:latin typeface="Arial" pitchFamily="34" charset="0"/>
                <a:cs typeface="Arial" pitchFamily="34" charset="0"/>
              </a:rPr>
              <a:t>Orientation of polar covalent bonds</a:t>
            </a:r>
            <a:r>
              <a:rPr lang="en-US" dirty="0">
                <a:latin typeface="Arial" pitchFamily="34" charset="0"/>
                <a:cs typeface="Arial" pitchFamily="34" charset="0"/>
              </a:rPr>
              <a:t>: </a:t>
            </a:r>
            <a:r>
              <a:rPr lang="en-US" i="1" dirty="0">
                <a:latin typeface="Arial" pitchFamily="34" charset="0"/>
                <a:cs typeface="Arial" pitchFamily="34" charset="0"/>
              </a:rPr>
              <a:t>If a molecule has two or more covalent bonds, the actual dipole moment of the molecule depends upon their orientation in space. In other words, the actual dipole moment of the molecule is a vector sum of all the individual bond moments. </a:t>
            </a:r>
            <a:endParaRPr lang="en-IN" dirty="0">
              <a:latin typeface="Arial" pitchFamily="34" charset="0"/>
              <a:cs typeface="Arial" pitchFamily="34" charset="0"/>
            </a:endParaRPr>
          </a:p>
          <a:p>
            <a:endParaRPr lang="en-IN" dirty="0"/>
          </a:p>
        </p:txBody>
      </p:sp>
      <p:pic>
        <p:nvPicPr>
          <p:cNvPr id="4" name="Picture 3" descr="C:\Users\Sunil Choudhary\AppData\Local\Microsoft\Windows\INetCache\Content.Word\10.jpeg">
            <a:extLst>
              <a:ext uri="{FF2B5EF4-FFF2-40B4-BE49-F238E27FC236}">
                <a16:creationId xmlns:a16="http://schemas.microsoft.com/office/drawing/2014/main" id="{53B7D8A1-B05D-4285-8342-7994FDFFFFB2}"/>
              </a:ext>
            </a:extLst>
          </p:cNvPr>
          <p:cNvPicPr>
            <a:picLocks noChangeAspect="1"/>
          </p:cNvPicPr>
          <p:nvPr/>
        </p:nvPicPr>
        <p:blipFill rotWithShape="1">
          <a:blip r:embed="rId2">
            <a:extLst>
              <a:ext uri="{28A0092B-C50C-407E-A947-70E740481C1C}">
                <a14:useLocalDpi xmlns:a14="http://schemas.microsoft.com/office/drawing/2010/main" val="0"/>
              </a:ext>
            </a:extLst>
          </a:blip>
          <a:srcRect l="2545" t="4635" r="3637" b="5427"/>
          <a:stretch/>
        </p:blipFill>
        <p:spPr bwMode="auto">
          <a:xfrm>
            <a:off x="1727661" y="5105400"/>
            <a:ext cx="5688678" cy="1600200"/>
          </a:xfrm>
          <a:prstGeom prst="rect">
            <a:avLst/>
          </a:prstGeom>
          <a:noFill/>
          <a:ln>
            <a:solidFill>
              <a:srgbClr val="FF0000"/>
            </a:solidFill>
          </a:ln>
          <a:extLst>
            <a:ext uri="{53640926-AAD7-44D8-BBD7-CCE9431645EC}">
              <a14:shadowObscured xmlns:a14="http://schemas.microsoft.com/office/drawing/2010/main"/>
            </a:ext>
          </a:extLst>
        </p:spPr>
      </p:pic>
      <p:sp>
        <p:nvSpPr>
          <p:cNvPr id="5" name="Footer Placeholder 4">
            <a:extLst>
              <a:ext uri="{FF2B5EF4-FFF2-40B4-BE49-F238E27FC236}">
                <a16:creationId xmlns:a16="http://schemas.microsoft.com/office/drawing/2014/main" id="{81A47FCD-DF46-4C69-9761-1B3F66F882B0}"/>
              </a:ext>
            </a:extLst>
          </p:cNvPr>
          <p:cNvSpPr>
            <a:spLocks noGrp="1"/>
          </p:cNvSpPr>
          <p:nvPr>
            <p:ph type="ftr" sz="quarter" idx="11"/>
          </p:nvPr>
        </p:nvSpPr>
        <p:spPr/>
        <p:txBody>
          <a:bodyPr/>
          <a:lstStyle/>
          <a:p>
            <a:r>
              <a:rPr lang="en-US"/>
              <a:t>DEPARTMENT OF CHEMISTRY                                        SGGSJ GC PAONTA SAHIB</a:t>
            </a:r>
          </a:p>
        </p:txBody>
      </p:sp>
    </p:spTree>
    <p:extLst>
      <p:ext uri="{BB962C8B-B14F-4D97-AF65-F5344CB8AC3E}">
        <p14:creationId xmlns:p14="http://schemas.microsoft.com/office/powerpoint/2010/main" val="29032285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41CC0-0977-4940-A968-7A3842C6A20C}"/>
              </a:ext>
            </a:extLst>
          </p:cNvPr>
          <p:cNvSpPr>
            <a:spLocks noGrp="1"/>
          </p:cNvSpPr>
          <p:nvPr>
            <p:ph type="title"/>
          </p:nvPr>
        </p:nvSpPr>
        <p:spPr/>
        <p:txBody>
          <a:bodyPr/>
          <a:lstStyle/>
          <a:p>
            <a:r>
              <a:rPr lang="en-US" b="1" dirty="0">
                <a:solidFill>
                  <a:srgbClr val="FF0000"/>
                </a:solidFill>
              </a:rPr>
              <a:t>IMPORTANT RULE</a:t>
            </a:r>
            <a:endParaRPr lang="en-IN" b="1" dirty="0">
              <a:solidFill>
                <a:srgbClr val="FF0000"/>
              </a:solidFill>
            </a:endParaRPr>
          </a:p>
        </p:txBody>
      </p:sp>
      <p:sp>
        <p:nvSpPr>
          <p:cNvPr id="3" name="Content Placeholder 2">
            <a:extLst>
              <a:ext uri="{FF2B5EF4-FFF2-40B4-BE49-F238E27FC236}">
                <a16:creationId xmlns:a16="http://schemas.microsoft.com/office/drawing/2014/main" id="{16045859-8B6C-4F9A-9FAD-7E3058BFD103}"/>
              </a:ext>
            </a:extLst>
          </p:cNvPr>
          <p:cNvSpPr>
            <a:spLocks noGrp="1"/>
          </p:cNvSpPr>
          <p:nvPr>
            <p:ph idx="1"/>
          </p:nvPr>
        </p:nvSpPr>
        <p:spPr/>
        <p:txBody>
          <a:bodyPr/>
          <a:lstStyle/>
          <a:p>
            <a:r>
              <a:rPr lang="en-US" b="1" dirty="0">
                <a:latin typeface="Arial" pitchFamily="34" charset="0"/>
                <a:cs typeface="Arial" pitchFamily="34" charset="0"/>
              </a:rPr>
              <a:t>Stability of reactive intermediates: </a:t>
            </a:r>
            <a:r>
              <a:rPr lang="en-US" dirty="0">
                <a:latin typeface="Arial" pitchFamily="34" charset="0"/>
                <a:cs typeface="Arial" pitchFamily="34" charset="0"/>
              </a:rPr>
              <a:t>The common rule followed is:</a:t>
            </a:r>
          </a:p>
          <a:p>
            <a:r>
              <a:rPr lang="en-US" dirty="0">
                <a:latin typeface="Arial" pitchFamily="34" charset="0"/>
                <a:cs typeface="Arial" pitchFamily="34" charset="0"/>
              </a:rPr>
              <a:t>GREATER THE DISPERSAL OF CHARGE ,GREATER THE STABILITY.</a:t>
            </a:r>
          </a:p>
          <a:p>
            <a:endParaRPr lang="en-US" dirty="0">
              <a:latin typeface="Arial" pitchFamily="34" charset="0"/>
              <a:cs typeface="Arial" pitchFamily="34" charset="0"/>
            </a:endParaRPr>
          </a:p>
          <a:p>
            <a:r>
              <a:rPr lang="en-US" dirty="0">
                <a:latin typeface="Arial" pitchFamily="34" charset="0"/>
                <a:cs typeface="Arial" pitchFamily="34" charset="0"/>
              </a:rPr>
              <a:t>GREATER THE INTENSIFICATION OF CHARGE ,LESSER THE STABILITY.</a:t>
            </a:r>
            <a:endParaRPr lang="en-IN" dirty="0"/>
          </a:p>
        </p:txBody>
      </p:sp>
      <p:sp>
        <p:nvSpPr>
          <p:cNvPr id="4" name="Footer Placeholder 3">
            <a:extLst>
              <a:ext uri="{FF2B5EF4-FFF2-40B4-BE49-F238E27FC236}">
                <a16:creationId xmlns:a16="http://schemas.microsoft.com/office/drawing/2014/main" id="{B33FD521-E70C-4EBA-B248-7F3230573439}"/>
              </a:ext>
            </a:extLst>
          </p:cNvPr>
          <p:cNvSpPr>
            <a:spLocks noGrp="1"/>
          </p:cNvSpPr>
          <p:nvPr>
            <p:ph type="ftr" sz="quarter" idx="11"/>
          </p:nvPr>
        </p:nvSpPr>
        <p:spPr/>
        <p:txBody>
          <a:bodyPr/>
          <a:lstStyle/>
          <a:p>
            <a:r>
              <a:rPr lang="en-US"/>
              <a:t>DEPARTMENT OF CHEMISTRY                                        SGGSJ GC PAONTA SAHIB</a:t>
            </a:r>
          </a:p>
        </p:txBody>
      </p:sp>
    </p:spTree>
    <p:extLst>
      <p:ext uri="{BB962C8B-B14F-4D97-AF65-F5344CB8AC3E}">
        <p14:creationId xmlns:p14="http://schemas.microsoft.com/office/powerpoint/2010/main" val="41143751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A443653-2533-4518-A35C-D623AF0CCAC1}"/>
              </a:ext>
            </a:extLst>
          </p:cNvPr>
          <p:cNvSpPr>
            <a:spLocks noGrp="1"/>
          </p:cNvSpPr>
          <p:nvPr>
            <p:ph type="title"/>
          </p:nvPr>
        </p:nvSpPr>
        <p:spPr/>
        <p:txBody>
          <a:bodyPr/>
          <a:lstStyle/>
          <a:p>
            <a:endParaRPr lang="en-IN"/>
          </a:p>
        </p:txBody>
      </p:sp>
      <p:pic>
        <p:nvPicPr>
          <p:cNvPr id="4" name="Content Placeholder 3" descr="C:\Users\Sunil Choudhary\Desktop\0914_thank_you_note_with_blue_pen_on_white_background_stock_photo_Slide01.jpg">
            <a:extLst>
              <a:ext uri="{FF2B5EF4-FFF2-40B4-BE49-F238E27FC236}">
                <a16:creationId xmlns:a16="http://schemas.microsoft.com/office/drawing/2014/main" id="{287BC13E-9692-4F68-9E47-E8A9075985C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892675" y="2270919"/>
            <a:ext cx="2476500" cy="1857375"/>
          </a:xfrm>
          <a:prstGeom prst="rect">
            <a:avLst/>
          </a:prstGeom>
          <a:noFill/>
          <a:extLst>
            <a:ext uri="{909E8E84-426E-40DD-AFC4-6F175D3DCCD1}">
              <a14:hiddenFill xmlns:a14="http://schemas.microsoft.com/office/drawing/2010/main">
                <a:solidFill>
                  <a:srgbClr val="FFFFFF"/>
                </a:solidFill>
              </a14:hiddenFill>
            </a:ext>
          </a:extLst>
        </p:spPr>
      </p:pic>
      <p:sp>
        <p:nvSpPr>
          <p:cNvPr id="6" name="Text Placeholder 5">
            <a:extLst>
              <a:ext uri="{FF2B5EF4-FFF2-40B4-BE49-F238E27FC236}">
                <a16:creationId xmlns:a16="http://schemas.microsoft.com/office/drawing/2014/main" id="{B02C1B97-2974-492F-8396-2E9E06CD0BB3}"/>
              </a:ext>
            </a:extLst>
          </p:cNvPr>
          <p:cNvSpPr>
            <a:spLocks noGrp="1"/>
          </p:cNvSpPr>
          <p:nvPr>
            <p:ph type="body" sz="half" idx="2"/>
          </p:nvPr>
        </p:nvSpPr>
        <p:spPr/>
        <p:txBody>
          <a:bodyPr>
            <a:normAutofit/>
          </a:bodyPr>
          <a:lstStyle/>
          <a:p>
            <a:r>
              <a:rPr lang="en-US" sz="2400" dirty="0"/>
              <a:t>ON SIMILAR LINES AS YOU HAVE STUDIED INDUCTIVE EFFECT ,YOU HAVE TO STUDY </a:t>
            </a:r>
            <a:r>
              <a:rPr lang="en-US" sz="2400" b="1" dirty="0">
                <a:solidFill>
                  <a:srgbClr val="FF0000"/>
                </a:solidFill>
              </a:rPr>
              <a:t>THE ELECTROMERIC EFFECT,RESONANCE EFFECT AND HYPERCONJUGATION </a:t>
            </a:r>
            <a:r>
              <a:rPr lang="en-US" sz="2400" dirty="0"/>
              <a:t>AS DISCUSSED IN THE OFFLINE CLASS .</a:t>
            </a:r>
            <a:endParaRPr lang="en-IN" sz="2400" dirty="0"/>
          </a:p>
        </p:txBody>
      </p:sp>
      <p:sp>
        <p:nvSpPr>
          <p:cNvPr id="7" name="Footer Placeholder 6">
            <a:extLst>
              <a:ext uri="{FF2B5EF4-FFF2-40B4-BE49-F238E27FC236}">
                <a16:creationId xmlns:a16="http://schemas.microsoft.com/office/drawing/2014/main" id="{4CDD8C15-9695-4DC4-AE69-A2C43CCD376F}"/>
              </a:ext>
            </a:extLst>
          </p:cNvPr>
          <p:cNvSpPr>
            <a:spLocks noGrp="1"/>
          </p:cNvSpPr>
          <p:nvPr>
            <p:ph type="ftr" sz="quarter" idx="11"/>
          </p:nvPr>
        </p:nvSpPr>
        <p:spPr/>
        <p:txBody>
          <a:bodyPr/>
          <a:lstStyle/>
          <a:p>
            <a:r>
              <a:rPr lang="en-US"/>
              <a:t>DEPARTMENT OF CHEMISTRY                                        SGGSJ GC PAONTA SAHIB</a:t>
            </a:r>
          </a:p>
        </p:txBody>
      </p:sp>
    </p:spTree>
    <p:extLst>
      <p:ext uri="{BB962C8B-B14F-4D97-AF65-F5344CB8AC3E}">
        <p14:creationId xmlns:p14="http://schemas.microsoft.com/office/powerpoint/2010/main" val="7248346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761</TotalTime>
  <Words>1713</Words>
  <Application>Microsoft Office PowerPoint</Application>
  <PresentationFormat>On-screen Show (4:3)</PresentationFormat>
  <Paragraphs>112</Paragraphs>
  <Slides>20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Wingdings</vt:lpstr>
      <vt:lpstr>Office Theme</vt:lpstr>
      <vt:lpstr>PowerPoint Presentation</vt:lpstr>
      <vt:lpstr>TOPICS COVERED IN THIS LECTURE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INDUCTIVE EFFECT</vt:lpstr>
      <vt:lpstr>INDUCTIVE EFFECT</vt:lpstr>
      <vt:lpstr>TYPES OF INDUCTIVE EFFECT</vt:lpstr>
      <vt:lpstr>PowerPoint Presentation</vt:lpstr>
      <vt:lpstr>+I EFFECT</vt:lpstr>
      <vt:lpstr>Characteristics of inductive effect</vt:lpstr>
      <vt:lpstr>PROPERTIES OF INDUCTIVE EFFECT</vt:lpstr>
      <vt:lpstr>Polarity ….</vt:lpstr>
      <vt:lpstr>IMPORTANT RULE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Sunil Choudhary</dc:creator>
  <cp:lastModifiedBy>amitajoshi1231@outlook.com</cp:lastModifiedBy>
  <cp:revision>27</cp:revision>
  <dcterms:created xsi:type="dcterms:W3CDTF">2006-08-16T00:00:00Z</dcterms:created>
  <dcterms:modified xsi:type="dcterms:W3CDTF">2022-07-16T09:33:49Z</dcterms:modified>
</cp:coreProperties>
</file>